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8" r:id="rId2"/>
  </p:sldMasterIdLst>
  <p:notesMasterIdLst>
    <p:notesMasterId r:id="rId26"/>
  </p:notesMasterIdLst>
  <p:sldIdLst>
    <p:sldId id="293" r:id="rId3"/>
    <p:sldId id="258" r:id="rId4"/>
    <p:sldId id="296" r:id="rId5"/>
    <p:sldId id="319" r:id="rId6"/>
    <p:sldId id="341" r:id="rId7"/>
    <p:sldId id="342" r:id="rId8"/>
    <p:sldId id="347" r:id="rId9"/>
    <p:sldId id="343" r:id="rId10"/>
    <p:sldId id="316" r:id="rId11"/>
    <p:sldId id="348" r:id="rId12"/>
    <p:sldId id="349" r:id="rId13"/>
    <p:sldId id="350" r:id="rId14"/>
    <p:sldId id="337" r:id="rId15"/>
    <p:sldId id="321" r:id="rId16"/>
    <p:sldId id="340" r:id="rId17"/>
    <p:sldId id="351" r:id="rId18"/>
    <p:sldId id="297" r:id="rId19"/>
    <p:sldId id="344" r:id="rId20"/>
    <p:sldId id="345" r:id="rId21"/>
    <p:sldId id="346" r:id="rId22"/>
    <p:sldId id="335" r:id="rId23"/>
    <p:sldId id="352" r:id="rId24"/>
    <p:sldId id="315" r:id="rId25"/>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1" autoAdjust="0"/>
    <p:restoredTop sz="88390" autoAdjust="0"/>
  </p:normalViewPr>
  <p:slideViewPr>
    <p:cSldViewPr snapToGrid="0">
      <p:cViewPr varScale="1">
        <p:scale>
          <a:sx n="76" d="100"/>
          <a:sy n="76" d="100"/>
        </p:scale>
        <p:origin x="634" y="58"/>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notesMaster" Target="notesMasters/notesMaster1.xml"/><Relationship Id="rId3" Type="http://schemas.openxmlformats.org/officeDocument/2006/relationships/slide" Target="slides/slide1.xml"/><Relationship Id="rId21" Type="http://schemas.openxmlformats.org/officeDocument/2006/relationships/slide" Target="slides/slide19.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viewProps" Target="viewProps.xml"/><Relationship Id="rId10" Type="http://schemas.openxmlformats.org/officeDocument/2006/relationships/slide" Target="slides/slide8.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presProps" Target="presProps.xml"/><Relationship Id="rId30"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CF015-DC99-4D9F-8DB9-4E23C46C4070}" type="datetimeFigureOut">
              <a:rPr lang="zh-CN" altLang="en-US" smtClean="0"/>
              <a:t>2018/6/10</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D82E0-857E-4B6D-954D-4A320C21048A}" type="slidenum">
              <a:rPr lang="zh-CN" altLang="en-US" smtClean="0"/>
              <a:t>‹#›</a:t>
            </a:fld>
            <a:endParaRPr lang="zh-CN" altLang="en-US"/>
          </a:p>
        </p:txBody>
      </p:sp>
    </p:spTree>
    <p:extLst>
      <p:ext uri="{BB962C8B-B14F-4D97-AF65-F5344CB8AC3E}">
        <p14:creationId xmlns:p14="http://schemas.microsoft.com/office/powerpoint/2010/main" val="290908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a:t>
            </a:fld>
            <a:endParaRPr lang="zh-CN" altLang="en-US"/>
          </a:p>
        </p:txBody>
      </p:sp>
    </p:spTree>
    <p:extLst>
      <p:ext uri="{BB962C8B-B14F-4D97-AF65-F5344CB8AC3E}">
        <p14:creationId xmlns:p14="http://schemas.microsoft.com/office/powerpoint/2010/main" val="395044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10</a:t>
            </a:fld>
            <a:endParaRPr lang="zh-CN" altLang="en-US"/>
          </a:p>
        </p:txBody>
      </p:sp>
    </p:spTree>
    <p:extLst>
      <p:ext uri="{BB962C8B-B14F-4D97-AF65-F5344CB8AC3E}">
        <p14:creationId xmlns:p14="http://schemas.microsoft.com/office/powerpoint/2010/main" val="36885600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11</a:t>
            </a:fld>
            <a:endParaRPr lang="zh-CN" altLang="en-US"/>
          </a:p>
        </p:txBody>
      </p:sp>
    </p:spTree>
    <p:extLst>
      <p:ext uri="{BB962C8B-B14F-4D97-AF65-F5344CB8AC3E}">
        <p14:creationId xmlns:p14="http://schemas.microsoft.com/office/powerpoint/2010/main" val="167748046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12</a:t>
            </a:fld>
            <a:endParaRPr lang="zh-CN" altLang="en-US"/>
          </a:p>
        </p:txBody>
      </p:sp>
    </p:spTree>
    <p:extLst>
      <p:ext uri="{BB962C8B-B14F-4D97-AF65-F5344CB8AC3E}">
        <p14:creationId xmlns:p14="http://schemas.microsoft.com/office/powerpoint/2010/main" val="168462784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13</a:t>
            </a:fld>
            <a:endParaRPr lang="zh-CN" altLang="en-US"/>
          </a:p>
        </p:txBody>
      </p:sp>
    </p:spTree>
    <p:extLst>
      <p:ext uri="{BB962C8B-B14F-4D97-AF65-F5344CB8AC3E}">
        <p14:creationId xmlns:p14="http://schemas.microsoft.com/office/powerpoint/2010/main" val="128208136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14</a:t>
            </a:fld>
            <a:endParaRPr lang="zh-CN" altLang="en-US"/>
          </a:p>
        </p:txBody>
      </p:sp>
    </p:spTree>
    <p:extLst>
      <p:ext uri="{BB962C8B-B14F-4D97-AF65-F5344CB8AC3E}">
        <p14:creationId xmlns:p14="http://schemas.microsoft.com/office/powerpoint/2010/main" val="352636302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15</a:t>
            </a:fld>
            <a:endParaRPr lang="zh-CN" altLang="en-US"/>
          </a:p>
        </p:txBody>
      </p:sp>
    </p:spTree>
    <p:extLst>
      <p:ext uri="{BB962C8B-B14F-4D97-AF65-F5344CB8AC3E}">
        <p14:creationId xmlns:p14="http://schemas.microsoft.com/office/powerpoint/2010/main" val="6667597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16</a:t>
            </a:fld>
            <a:endParaRPr lang="zh-CN" altLang="en-US"/>
          </a:p>
        </p:txBody>
      </p:sp>
    </p:spTree>
    <p:extLst>
      <p:ext uri="{BB962C8B-B14F-4D97-AF65-F5344CB8AC3E}">
        <p14:creationId xmlns:p14="http://schemas.microsoft.com/office/powerpoint/2010/main" val="341196297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17</a:t>
            </a:fld>
            <a:endParaRPr lang="zh-CN" altLang="en-US"/>
          </a:p>
        </p:txBody>
      </p:sp>
    </p:spTree>
    <p:extLst>
      <p:ext uri="{BB962C8B-B14F-4D97-AF65-F5344CB8AC3E}">
        <p14:creationId xmlns:p14="http://schemas.microsoft.com/office/powerpoint/2010/main" val="102492702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18</a:t>
            </a:fld>
            <a:endParaRPr lang="zh-CN" altLang="en-US"/>
          </a:p>
        </p:txBody>
      </p:sp>
    </p:spTree>
    <p:extLst>
      <p:ext uri="{BB962C8B-B14F-4D97-AF65-F5344CB8AC3E}">
        <p14:creationId xmlns:p14="http://schemas.microsoft.com/office/powerpoint/2010/main" val="336212306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19</a:t>
            </a:fld>
            <a:endParaRPr lang="zh-CN" altLang="en-US"/>
          </a:p>
        </p:txBody>
      </p:sp>
    </p:spTree>
    <p:extLst>
      <p:ext uri="{BB962C8B-B14F-4D97-AF65-F5344CB8AC3E}">
        <p14:creationId xmlns:p14="http://schemas.microsoft.com/office/powerpoint/2010/main" val="413181058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a:t>
            </a:fld>
            <a:endParaRPr lang="zh-CN" altLang="en-US"/>
          </a:p>
        </p:txBody>
      </p:sp>
    </p:spTree>
    <p:extLst>
      <p:ext uri="{BB962C8B-B14F-4D97-AF65-F5344CB8AC3E}">
        <p14:creationId xmlns:p14="http://schemas.microsoft.com/office/powerpoint/2010/main" val="399345182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20</a:t>
            </a:fld>
            <a:endParaRPr lang="zh-CN" altLang="en-US"/>
          </a:p>
        </p:txBody>
      </p:sp>
    </p:spTree>
    <p:extLst>
      <p:ext uri="{BB962C8B-B14F-4D97-AF65-F5344CB8AC3E}">
        <p14:creationId xmlns:p14="http://schemas.microsoft.com/office/powerpoint/2010/main" val="262045839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21</a:t>
            </a:fld>
            <a:endParaRPr lang="zh-CN" altLang="en-US"/>
          </a:p>
        </p:txBody>
      </p:sp>
    </p:spTree>
    <p:extLst>
      <p:ext uri="{BB962C8B-B14F-4D97-AF65-F5344CB8AC3E}">
        <p14:creationId xmlns:p14="http://schemas.microsoft.com/office/powerpoint/2010/main" val="8176750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22</a:t>
            </a:fld>
            <a:endParaRPr lang="zh-CN" altLang="en-US"/>
          </a:p>
        </p:txBody>
      </p:sp>
    </p:spTree>
    <p:extLst>
      <p:ext uri="{BB962C8B-B14F-4D97-AF65-F5344CB8AC3E}">
        <p14:creationId xmlns:p14="http://schemas.microsoft.com/office/powerpoint/2010/main" val="350622254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23</a:t>
            </a:fld>
            <a:endParaRPr lang="zh-CN" altLang="en-US"/>
          </a:p>
        </p:txBody>
      </p:sp>
    </p:spTree>
    <p:extLst>
      <p:ext uri="{BB962C8B-B14F-4D97-AF65-F5344CB8AC3E}">
        <p14:creationId xmlns:p14="http://schemas.microsoft.com/office/powerpoint/2010/main" val="355517914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a:t>
            </a:fld>
            <a:endParaRPr lang="zh-CN" altLang="en-US"/>
          </a:p>
        </p:txBody>
      </p:sp>
    </p:spTree>
    <p:extLst>
      <p:ext uri="{BB962C8B-B14F-4D97-AF65-F5344CB8AC3E}">
        <p14:creationId xmlns:p14="http://schemas.microsoft.com/office/powerpoint/2010/main" val="4041326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4</a:t>
            </a:fld>
            <a:endParaRPr lang="zh-CN" altLang="en-US"/>
          </a:p>
        </p:txBody>
      </p:sp>
    </p:spTree>
    <p:extLst>
      <p:ext uri="{BB962C8B-B14F-4D97-AF65-F5344CB8AC3E}">
        <p14:creationId xmlns:p14="http://schemas.microsoft.com/office/powerpoint/2010/main" val="26766057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5</a:t>
            </a:fld>
            <a:endParaRPr lang="zh-CN" altLang="en-US"/>
          </a:p>
        </p:txBody>
      </p:sp>
    </p:spTree>
    <p:extLst>
      <p:ext uri="{BB962C8B-B14F-4D97-AF65-F5344CB8AC3E}">
        <p14:creationId xmlns:p14="http://schemas.microsoft.com/office/powerpoint/2010/main" val="37754701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6</a:t>
            </a:fld>
            <a:endParaRPr lang="zh-CN" altLang="en-US"/>
          </a:p>
        </p:txBody>
      </p:sp>
    </p:spTree>
    <p:extLst>
      <p:ext uri="{BB962C8B-B14F-4D97-AF65-F5344CB8AC3E}">
        <p14:creationId xmlns:p14="http://schemas.microsoft.com/office/powerpoint/2010/main" val="15028891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7</a:t>
            </a:fld>
            <a:endParaRPr lang="zh-CN" altLang="en-US"/>
          </a:p>
        </p:txBody>
      </p:sp>
    </p:spTree>
    <p:extLst>
      <p:ext uri="{BB962C8B-B14F-4D97-AF65-F5344CB8AC3E}">
        <p14:creationId xmlns:p14="http://schemas.microsoft.com/office/powerpoint/2010/main" val="24015845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8</a:t>
            </a:fld>
            <a:endParaRPr lang="zh-CN" altLang="en-US"/>
          </a:p>
        </p:txBody>
      </p:sp>
    </p:spTree>
    <p:extLst>
      <p:ext uri="{BB962C8B-B14F-4D97-AF65-F5344CB8AC3E}">
        <p14:creationId xmlns:p14="http://schemas.microsoft.com/office/powerpoint/2010/main" val="340000265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9</a:t>
            </a:fld>
            <a:endParaRPr lang="zh-CN" altLang="en-US"/>
          </a:p>
        </p:txBody>
      </p:sp>
    </p:spTree>
    <p:extLst>
      <p:ext uri="{BB962C8B-B14F-4D97-AF65-F5344CB8AC3E}">
        <p14:creationId xmlns:p14="http://schemas.microsoft.com/office/powerpoint/2010/main" val="3483674578"/>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06739"/>
      </p:ext>
    </p:extLst>
  </p:cSld>
  <p:clrMapOvr>
    <a:masterClrMapping/>
  </p:clrMapOvr>
  <p:transition spd="slow" advTm="0">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0130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923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6891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60558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7532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8069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8944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353961"/>
      </p:ext>
    </p:extLst>
  </p:cSld>
  <p:clrMapOvr>
    <a:masterClrMapping/>
  </p:clrMapOvr>
  <p:transition spd="slow" advTm="0">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cxnSp>
        <p:nvCxnSpPr>
          <p:cNvPr id="4" name="直接连接符 3"/>
          <p:cNvCxnSpPr/>
          <p:nvPr/>
        </p:nvCxnSpPr>
        <p:spPr>
          <a:xfrm>
            <a:off x="791652" y="995669"/>
            <a:ext cx="756069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50148" y="210018"/>
            <a:ext cx="649221" cy="785652"/>
            <a:chOff x="2139977" y="355789"/>
            <a:chExt cx="649221" cy="589239"/>
          </a:xfrm>
        </p:grpSpPr>
        <p:sp>
          <p:nvSpPr>
            <p:cNvPr id="6" name="六边形 5"/>
            <p:cNvSpPr>
              <a:spLocks noChangeAspect="1"/>
            </p:cNvSpPr>
            <p:nvPr/>
          </p:nvSpPr>
          <p:spPr>
            <a:xfrm rot="5400000">
              <a:off x="2169969" y="380409"/>
              <a:ext cx="589239" cy="540000"/>
            </a:xfrm>
            <a:prstGeom prst="hexagon">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dirty="0"/>
            </a:p>
          </p:txBody>
        </p:sp>
        <p:sp>
          <p:nvSpPr>
            <p:cNvPr id="7" name="TextBox 6"/>
            <p:cNvSpPr txBox="1"/>
            <p:nvPr/>
          </p:nvSpPr>
          <p:spPr>
            <a:xfrm>
              <a:off x="2139977" y="496520"/>
              <a:ext cx="649221" cy="230833"/>
            </a:xfrm>
            <a:prstGeom prst="rect">
              <a:avLst/>
            </a:prstGeom>
            <a:noFill/>
          </p:spPr>
          <p:txBody>
            <a:bodyPr wrap="square" rtlCol="0">
              <a:spAutoFit/>
            </a:bodyPr>
            <a:lstStyle/>
            <a:p>
              <a:pPr algn="ctr"/>
              <a:r>
                <a:rPr lang="en-US" altLang="zh-CN" sz="1400" b="1" dirty="0">
                  <a:solidFill>
                    <a:schemeClr val="bg1"/>
                  </a:solidFill>
                  <a:effectLst/>
                </a:rPr>
                <a:t>LOGO</a:t>
              </a:r>
              <a:endParaRPr lang="zh-CN" altLang="en-US" sz="1400" b="1" dirty="0">
                <a:solidFill>
                  <a:schemeClr val="bg1"/>
                </a:solidFill>
                <a:effectLst/>
              </a:endParaRPr>
            </a:p>
          </p:txBody>
        </p:sp>
      </p:grpSp>
    </p:spTree>
    <p:extLst>
      <p:ext uri="{BB962C8B-B14F-4D97-AF65-F5344CB8AC3E}">
        <p14:creationId xmlns:p14="http://schemas.microsoft.com/office/powerpoint/2010/main" val="893514208"/>
      </p:ext>
    </p:extLst>
  </p:cSld>
  <p:clrMapOvr>
    <a:masterClrMapping/>
  </p:clrMapOvr>
  <p:transition spd="slow" advTm="0">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4" y="2130428"/>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6" y="3886201"/>
            <a:ext cx="6400800" cy="1752601"/>
          </a:xfrm>
          <a:prstGeom prst="rect">
            <a:avLst/>
          </a:prstGeom>
        </p:spPr>
        <p:txBody>
          <a:bodyPr/>
          <a:lstStyle>
            <a:lvl1pPr marL="0" indent="0" algn="ctr">
              <a:buNone/>
              <a:defRPr>
                <a:solidFill>
                  <a:schemeClr val="tx1">
                    <a:tint val="75000"/>
                  </a:schemeClr>
                </a:solidFill>
              </a:defRPr>
            </a:lvl1pPr>
            <a:lvl2pPr marL="467003" indent="0" algn="ctr">
              <a:buNone/>
              <a:defRPr>
                <a:solidFill>
                  <a:schemeClr val="tx1">
                    <a:tint val="75000"/>
                  </a:schemeClr>
                </a:solidFill>
              </a:defRPr>
            </a:lvl2pPr>
            <a:lvl3pPr marL="934007" indent="0" algn="ctr">
              <a:buNone/>
              <a:defRPr>
                <a:solidFill>
                  <a:schemeClr val="tx1">
                    <a:tint val="75000"/>
                  </a:schemeClr>
                </a:solidFill>
              </a:defRPr>
            </a:lvl3pPr>
            <a:lvl4pPr marL="1401010" indent="0" algn="ctr">
              <a:buNone/>
              <a:defRPr>
                <a:solidFill>
                  <a:schemeClr val="tx1">
                    <a:tint val="75000"/>
                  </a:schemeClr>
                </a:solidFill>
              </a:defRPr>
            </a:lvl4pPr>
            <a:lvl5pPr marL="1868014" indent="0" algn="ctr">
              <a:buNone/>
              <a:defRPr>
                <a:solidFill>
                  <a:schemeClr val="tx1">
                    <a:tint val="75000"/>
                  </a:schemeClr>
                </a:solidFill>
              </a:defRPr>
            </a:lvl5pPr>
            <a:lvl6pPr marL="2335018" indent="0" algn="ctr">
              <a:buNone/>
              <a:defRPr>
                <a:solidFill>
                  <a:schemeClr val="tx1">
                    <a:tint val="75000"/>
                  </a:schemeClr>
                </a:solidFill>
              </a:defRPr>
            </a:lvl6pPr>
            <a:lvl7pPr marL="2802021" indent="0" algn="ctr">
              <a:buNone/>
              <a:defRPr>
                <a:solidFill>
                  <a:schemeClr val="tx1">
                    <a:tint val="75000"/>
                  </a:schemeClr>
                </a:solidFill>
              </a:defRPr>
            </a:lvl7pPr>
            <a:lvl8pPr marL="3269025" indent="0" algn="ctr">
              <a:buNone/>
              <a:defRPr>
                <a:solidFill>
                  <a:schemeClr val="tx1">
                    <a:tint val="75000"/>
                  </a:schemeClr>
                </a:solidFill>
              </a:defRPr>
            </a:lvl8pPr>
            <a:lvl9pPr marL="373602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1" y="6356358"/>
            <a:ext cx="2133600" cy="365124"/>
          </a:xfrm>
          <a:prstGeom prst="rect">
            <a:avLst/>
          </a:prstGeom>
        </p:spPr>
        <p:txBody>
          <a:bodyPr/>
          <a:lstStyle/>
          <a:p>
            <a:fld id="{AA9DEA7D-37C7-4F58-B5FB-1C5A7A96140B}" type="datetimeFigureOut">
              <a:rPr lang="zh-CN" altLang="en-US" smtClean="0"/>
              <a:t>2018/6/10</a:t>
            </a:fld>
            <a:endParaRPr lang="zh-CN" altLang="en-US"/>
          </a:p>
        </p:txBody>
      </p:sp>
      <p:sp>
        <p:nvSpPr>
          <p:cNvPr id="5" name="页脚占位符 4"/>
          <p:cNvSpPr>
            <a:spLocks noGrp="1"/>
          </p:cNvSpPr>
          <p:nvPr>
            <p:ph type="ftr" sz="quarter" idx="11"/>
          </p:nvPr>
        </p:nvSpPr>
        <p:spPr>
          <a:xfrm>
            <a:off x="3124206" y="6356358"/>
            <a:ext cx="2895600" cy="36512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8"/>
            <a:ext cx="2133600" cy="365124"/>
          </a:xfrm>
          <a:prstGeom prst="rect">
            <a:avLst/>
          </a:prstGeom>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2998903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lvl5pPr latinLnBrk="0">
              <a:defRPr lang="zh-CN"/>
            </a:lvl5pPr>
            <a:lvl6pPr latinLnBrk="0">
              <a:defRPr lang="zh-CN"/>
            </a:lvl6pPr>
            <a:lvl7pPr latinLnBrk="0">
              <a:defRPr lang="zh-CN" baseline="0"/>
            </a:lvl7pPr>
            <a:lvl8pPr latinLnBrk="0">
              <a:defRPr lang="zh-CN" baseline="0"/>
            </a:lvl8pPr>
            <a:lvl9pPr latinLnBrk="0">
              <a:defRPr lang="zh-CN" baseline="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AA9DEA7D-37C7-4F58-B5FB-1C5A7A96140B}" type="datetimeFigureOut">
              <a:rPr lang="zh-CN" altLang="en-US" smtClean="0"/>
              <a:t>2018/6/10</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10190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550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9831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8483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41011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043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ransition spd="slow" advTm="0">
    <p:cove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2018/6/10</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209994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6.xml"/><Relationship Id="rId1" Type="http://schemas.openxmlformats.org/officeDocument/2006/relationships/slideLayout" Target="../slideLayouts/slideLayout5.xml"/><Relationship Id="rId4" Type="http://schemas.openxmlformats.org/officeDocument/2006/relationships/image" Target="../media/image11.png"/></Relationships>
</file>

<file path=ppt/slides/_rels/slide17.xml.rels><?xml version="1.0" encoding="UTF-8" standalone="yes"?>
<Relationships xmlns="http://schemas.openxmlformats.org/package/2006/relationships"><Relationship Id="rId3" Type="http://schemas.openxmlformats.org/officeDocument/2006/relationships/image" Target="../media/image12.gif"/><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9.xml"/><Relationship Id="rId1" Type="http://schemas.openxmlformats.org/officeDocument/2006/relationships/slideLayout" Target="../slideLayouts/slideLayout5.xml"/><Relationship Id="rId4" Type="http://schemas.openxmlformats.org/officeDocument/2006/relationships/image" Target="../media/image16.PNG"/></Relationships>
</file>

<file path=ppt/slides/_rels/slide2.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20.xml"/><Relationship Id="rId1" Type="http://schemas.openxmlformats.org/officeDocument/2006/relationships/slideLayout" Target="../slideLayouts/slideLayout5.xml"/><Relationship Id="rId4" Type="http://schemas.openxmlformats.org/officeDocument/2006/relationships/image" Target="../media/image18.PNG"/></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4.gif"/><Relationship Id="rId2" Type="http://schemas.openxmlformats.org/officeDocument/2006/relationships/notesSlide" Target="../notesSlides/notesSlide5.xml"/><Relationship Id="rId1" Type="http://schemas.openxmlformats.org/officeDocument/2006/relationships/slideLayout" Target="../slideLayouts/slideLayout5.xml"/></Relationships>
</file>

<file path=ppt/slides/_rels/slide6.xml.rels><?xml version="1.0" encoding="UTF-8" standalone="yes"?>
<Relationships xmlns="http://schemas.openxmlformats.org/package/2006/relationships"><Relationship Id="rId3" Type="http://schemas.openxmlformats.org/officeDocument/2006/relationships/image" Target="../media/image5.gif"/><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梯形 6"/>
          <p:cNvSpPr/>
          <p:nvPr/>
        </p:nvSpPr>
        <p:spPr>
          <a:xfrm>
            <a:off x="3250407" y="3750469"/>
            <a:ext cx="2643188" cy="528638"/>
          </a:xfrm>
          <a:prstGeom prst="trapezoi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4036220"/>
            <a:ext cx="9144000" cy="1964531"/>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梯形 4"/>
          <p:cNvSpPr/>
          <p:nvPr/>
        </p:nvSpPr>
        <p:spPr>
          <a:xfrm flipV="1">
            <a:off x="3377313" y="3750470"/>
            <a:ext cx="2389374" cy="614363"/>
          </a:xfrm>
          <a:prstGeom prst="trapezoid">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359953" y="4418587"/>
            <a:ext cx="8424101" cy="584775"/>
          </a:xfrm>
          <a:prstGeom prst="rect">
            <a:avLst/>
          </a:prstGeom>
          <a:noFill/>
        </p:spPr>
        <p:txBody>
          <a:bodyPr wrap="none" rtlCol="0">
            <a:spAutoFit/>
          </a:bodyPr>
          <a:lstStyle/>
          <a:p>
            <a:pPr algn="ctr"/>
            <a:r>
              <a:rPr lang="zh-CN" altLang="en-US" sz="3200" b="1" dirty="0">
                <a:solidFill>
                  <a:schemeClr val="bg1"/>
                </a:solidFill>
                <a:latin typeface="等线 Light" panose="02010600030101010101" pitchFamily="2" charset="-122"/>
                <a:ea typeface="等线 Light" panose="02010600030101010101" pitchFamily="2" charset="-122"/>
              </a:rPr>
              <a:t>基于协同过滤的个性化旅游景点推荐系统实现</a:t>
            </a:r>
          </a:p>
        </p:txBody>
      </p:sp>
      <p:sp>
        <p:nvSpPr>
          <p:cNvPr id="14" name="TextBox 976"/>
          <p:cNvSpPr txBox="1"/>
          <p:nvPr/>
        </p:nvSpPr>
        <p:spPr>
          <a:xfrm>
            <a:off x="2343662" y="5209714"/>
            <a:ext cx="4456669" cy="415498"/>
          </a:xfrm>
          <a:prstGeom prst="rect">
            <a:avLst/>
          </a:prstGeom>
          <a:noFill/>
        </p:spPr>
        <p:txBody>
          <a:bodyPr wrap="none" rtlCol="0">
            <a:spAutoFit/>
          </a:bodyPr>
          <a:lstStyle/>
          <a:p>
            <a:pPr algn="ctr"/>
            <a:r>
              <a:rPr lang="zh-CN" altLang="en-US" sz="2100" dirty="0">
                <a:solidFill>
                  <a:schemeClr val="bg1"/>
                </a:solidFill>
                <a:latin typeface="微软雅黑" pitchFamily="34" charset="-122"/>
                <a:ea typeface="微软雅黑" pitchFamily="34" charset="-122"/>
              </a:rPr>
              <a:t>组长：刘忠凯 </a:t>
            </a:r>
            <a:r>
              <a:rPr lang="en-US" altLang="zh-CN" sz="2100" dirty="0">
                <a:solidFill>
                  <a:schemeClr val="bg1"/>
                </a:solidFill>
                <a:latin typeface="微软雅黑" pitchFamily="34" charset="-122"/>
                <a:ea typeface="微软雅黑" pitchFamily="34" charset="-122"/>
              </a:rPr>
              <a:t>| </a:t>
            </a:r>
            <a:r>
              <a:rPr lang="zh-CN" altLang="en-US" sz="2100" dirty="0">
                <a:solidFill>
                  <a:schemeClr val="bg1"/>
                </a:solidFill>
                <a:latin typeface="微软雅黑" pitchFamily="34" charset="-122"/>
                <a:ea typeface="微软雅黑" pitchFamily="34" charset="-122"/>
              </a:rPr>
              <a:t>组员：糜伟、李宝全</a:t>
            </a:r>
          </a:p>
        </p:txBody>
      </p:sp>
    </p:spTree>
    <p:extLst>
      <p:ext uri="{BB962C8B-B14F-4D97-AF65-F5344CB8AC3E}">
        <p14:creationId xmlns:p14="http://schemas.microsoft.com/office/powerpoint/2010/main" val="573369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7" name="图片 6">
            <a:extLst>
              <a:ext uri="{FF2B5EF4-FFF2-40B4-BE49-F238E27FC236}">
                <a16:creationId xmlns:a16="http://schemas.microsoft.com/office/drawing/2014/main" id="{426D3475-C559-47F3-95AF-E54BB9C7B65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16590" y="1027883"/>
            <a:ext cx="5270402" cy="5673358"/>
          </a:xfrm>
          <a:prstGeom prst="rect">
            <a:avLst/>
          </a:prstGeom>
        </p:spPr>
      </p:pic>
    </p:spTree>
    <p:extLst>
      <p:ext uri="{BB962C8B-B14F-4D97-AF65-F5344CB8AC3E}">
        <p14:creationId xmlns:p14="http://schemas.microsoft.com/office/powerpoint/2010/main" val="273022988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214431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58106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53104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28276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24824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6001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649</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4480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9" name="标题 8">
            <a:extLst>
              <a:ext uri="{FF2B5EF4-FFF2-40B4-BE49-F238E27FC236}">
                <a16:creationId xmlns:a16="http://schemas.microsoft.com/office/drawing/2014/main" id="{F2CE6226-89E6-4B9C-B57A-8B1B66CF26D3}"/>
              </a:ext>
            </a:extLst>
          </p:cNvPr>
          <p:cNvSpPr>
            <a:spLocks noGrp="1"/>
          </p:cNvSpPr>
          <p:nvPr>
            <p:ph type="title"/>
          </p:nvPr>
        </p:nvSpPr>
        <p:spPr/>
        <p:txBody>
          <a:bodyPr/>
          <a:lstStyle/>
          <a:p>
            <a:r>
              <a:rPr lang="en-US" altLang="zh-CN" dirty="0"/>
              <a:t> </a:t>
            </a:r>
            <a:endParaRPr lang="zh-CN" altLang="en-US" dirty="0"/>
          </a:p>
        </p:txBody>
      </p:sp>
      <p:sp>
        <p:nvSpPr>
          <p:cNvPr id="17" name="标题 1">
            <a:extLst>
              <a:ext uri="{FF2B5EF4-FFF2-40B4-BE49-F238E27FC236}">
                <a16:creationId xmlns:a16="http://schemas.microsoft.com/office/drawing/2014/main" id="{8FB6E9E6-54BE-4EB3-996F-A39D4BD48E5E}"/>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244741872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79" y="387906"/>
            <a:ext cx="8412241"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0.001 , 15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28277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10016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330 </a:t>
            </a:r>
            <a:r>
              <a:rPr lang="zh-CN" altLang="en-US" dirty="0">
                <a:solidFill>
                  <a:srgbClr val="0070C0"/>
                </a:solidFill>
              </a:rPr>
              <a:t>个</a:t>
            </a:r>
          </a:p>
        </p:txBody>
      </p:sp>
    </p:spTree>
    <p:extLst>
      <p:ext uri="{BB962C8B-B14F-4D97-AF65-F5344CB8AC3E}">
        <p14:creationId xmlns:p14="http://schemas.microsoft.com/office/powerpoint/2010/main" val="190297413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831147" y="1432739"/>
            <a:ext cx="54886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总结</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3" name="文本框 2"/>
          <p:cNvSpPr txBox="1"/>
          <p:nvPr/>
        </p:nvSpPr>
        <p:spPr>
          <a:xfrm>
            <a:off x="1397000" y="2536419"/>
            <a:ext cx="6350000" cy="2554545"/>
          </a:xfrm>
          <a:prstGeom prst="rect">
            <a:avLst/>
          </a:prstGeom>
          <a:noFill/>
        </p:spPr>
        <p:txBody>
          <a:bodyPr wrap="square" rtlCol="0">
            <a:spAutoFit/>
          </a:bodyPr>
          <a:lstStyle/>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在</a:t>
            </a:r>
            <a:r>
              <a:rPr lang="en-US" altLang="zh-CN" sz="1600" dirty="0">
                <a:solidFill>
                  <a:schemeClr val="tx1">
                    <a:lumMod val="75000"/>
                    <a:lumOff val="25000"/>
                  </a:schemeClr>
                </a:solidFill>
                <a:latin typeface="微软雅黑" pitchFamily="34" charset="-122"/>
                <a:ea typeface="微软雅黑" pitchFamily="34" charset="-122"/>
              </a:rPr>
              <a:t>DBSCAN</a:t>
            </a:r>
            <a:r>
              <a:rPr lang="zh-CN" altLang="en-US" sz="1600" dirty="0">
                <a:solidFill>
                  <a:schemeClr val="tx1">
                    <a:lumMod val="75000"/>
                    <a:lumOff val="25000"/>
                  </a:schemeClr>
                </a:solidFill>
                <a:latin typeface="微软雅黑" pitchFamily="34" charset="-122"/>
                <a:ea typeface="微软雅黑" pitchFamily="34" charset="-122"/>
              </a:rPr>
              <a:t>算法中，参数 </a:t>
            </a: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的选择至关重要。</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过大，易导致欠拟合，导致单个景点范围过大，使多个相近的潜在景点被聚类成单个景点</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过小，易导致欠拟合，导致单个景点范围过小，使单个景点分裂成多个小景点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0778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460530" y="2770365"/>
            <a:ext cx="6317602" cy="292881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基于用户对物品的偏好找到相似的物品，然后根据用户的历史偏好，推荐相似的物品给他。</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从计算的角度看，就是将所有用户对某个物品的偏好作为一个向量来计算物品之间的相似度，得到物品的相似物品后，根据用户历史的偏好预测当前用户还没有表示偏好的物品，计算得到一个排序的物品列表作为推荐。</a:t>
            </a:r>
            <a:endParaRPr lang="en-US" altLang="zh-CN" sz="1800" dirty="0"/>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1090438" y="2063754"/>
            <a:ext cx="6963123" cy="3954801"/>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322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4572000" y="2011670"/>
            <a:ext cx="4049998" cy="3275062"/>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zh-CN" altLang="en-US" sz="1800" dirty="0"/>
              <a:t>首先计算出用户</a:t>
            </a:r>
            <a:r>
              <a:rPr lang="en-US" altLang="zh-CN" sz="1800" dirty="0"/>
              <a:t>-</a:t>
            </a:r>
            <a:r>
              <a:rPr lang="zh-CN" altLang="en-US" sz="1800" dirty="0"/>
              <a:t>物品关联矩阵</a:t>
            </a:r>
            <a:endParaRPr lang="en-US" altLang="zh-CN" sz="1800" dirty="0"/>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对于物品 </a:t>
            </a:r>
            <a:r>
              <a:rPr lang="en-US" altLang="zh-CN" sz="1800" dirty="0"/>
              <a:t>A</a:t>
            </a:r>
            <a:r>
              <a:rPr lang="zh-CN" altLang="en-US" sz="1800" dirty="0"/>
              <a:t>，根据所有用户的历史偏好，喜欢物品 </a:t>
            </a:r>
            <a:r>
              <a:rPr lang="en-US" altLang="zh-CN" sz="1800" dirty="0"/>
              <a:t>A </a:t>
            </a:r>
            <a:r>
              <a:rPr lang="zh-CN" altLang="en-US" sz="1800" dirty="0"/>
              <a:t>的用户都喜欢物品 </a:t>
            </a:r>
            <a:r>
              <a:rPr lang="en-US" altLang="zh-CN" sz="1800" dirty="0"/>
              <a:t>C</a:t>
            </a:r>
            <a:r>
              <a:rPr lang="zh-CN" altLang="en-US" sz="1800" dirty="0"/>
              <a:t>，得出物品 </a:t>
            </a:r>
            <a:r>
              <a:rPr lang="en-US" altLang="zh-CN" sz="1800" dirty="0"/>
              <a:t>A </a:t>
            </a:r>
            <a:r>
              <a:rPr lang="zh-CN" altLang="en-US" sz="1800" dirty="0"/>
              <a:t>和物品 </a:t>
            </a:r>
            <a:r>
              <a:rPr lang="en-US" altLang="zh-CN" sz="1800" dirty="0"/>
              <a:t>C </a:t>
            </a:r>
            <a:r>
              <a:rPr lang="zh-CN" altLang="en-US" sz="1800" dirty="0"/>
              <a:t>比较相似，而用户 </a:t>
            </a:r>
            <a:r>
              <a:rPr lang="en-US" altLang="zh-CN" sz="1800" dirty="0"/>
              <a:t>C </a:t>
            </a:r>
            <a:r>
              <a:rPr lang="zh-CN" altLang="en-US" sz="1800" dirty="0"/>
              <a:t>喜欢物品 </a:t>
            </a:r>
            <a:r>
              <a:rPr lang="en-US" altLang="zh-CN" sz="1800" dirty="0"/>
              <a:t>A</a:t>
            </a:r>
            <a:r>
              <a:rPr lang="zh-CN" altLang="en-US" sz="1800" dirty="0"/>
              <a:t>，那么可以推断出用户 </a:t>
            </a:r>
            <a:r>
              <a:rPr lang="en-US" altLang="zh-CN" sz="1800" dirty="0"/>
              <a:t>C </a:t>
            </a:r>
            <a:r>
              <a:rPr lang="zh-CN" altLang="en-US" sz="1800" dirty="0"/>
              <a:t>可能也喜欢物品 </a:t>
            </a:r>
            <a:r>
              <a:rPr lang="en-US" altLang="zh-CN" sz="1800" dirty="0"/>
              <a:t>C</a:t>
            </a:r>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最后向用户</a:t>
            </a:r>
            <a:r>
              <a:rPr lang="en-US" altLang="zh-CN" sz="1800" dirty="0"/>
              <a:t>C</a:t>
            </a:r>
            <a:r>
              <a:rPr lang="zh-CN" altLang="en-US" sz="1800" dirty="0"/>
              <a:t>推荐物品</a:t>
            </a:r>
            <a:r>
              <a:rPr lang="en-US" altLang="zh-CN" sz="1800" dirty="0"/>
              <a:t>C</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3" name="图片 2">
            <a:extLst>
              <a:ext uri="{FF2B5EF4-FFF2-40B4-BE49-F238E27FC236}">
                <a16:creationId xmlns:a16="http://schemas.microsoft.com/office/drawing/2014/main" id="{7E1E87DE-1756-40A9-AE35-B281CC7FFA75}"/>
              </a:ext>
            </a:extLst>
          </p:cNvPr>
          <p:cNvPicPr>
            <a:picLocks noChangeAspect="1"/>
          </p:cNvPicPr>
          <p:nvPr/>
        </p:nvPicPr>
        <p:blipFill>
          <a:blip r:embed="rId3"/>
          <a:stretch>
            <a:fillRect/>
          </a:stretch>
        </p:blipFill>
        <p:spPr>
          <a:xfrm>
            <a:off x="581134" y="2025787"/>
            <a:ext cx="3524250" cy="3171825"/>
          </a:xfrm>
          <a:prstGeom prst="rect">
            <a:avLst/>
          </a:prstGeom>
        </p:spPr>
      </p:pic>
      <p:sp>
        <p:nvSpPr>
          <p:cNvPr id="12" name="TextBox 505">
            <a:extLst>
              <a:ext uri="{FF2B5EF4-FFF2-40B4-BE49-F238E27FC236}">
                <a16:creationId xmlns:a16="http://schemas.microsoft.com/office/drawing/2014/main" id="{106A6268-F8DE-47B1-8F1C-8E4937D167F7}"/>
              </a:ext>
            </a:extLst>
          </p:cNvPr>
          <p:cNvSpPr txBox="1"/>
          <p:nvPr/>
        </p:nvSpPr>
        <p:spPr>
          <a:xfrm>
            <a:off x="760361" y="5825980"/>
            <a:ext cx="7623278" cy="39427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800" dirty="0"/>
              <a:t>根据用户各自不同的历史行为习惯，分析用户喜好，从而实现个性化推荐</a:t>
            </a:r>
            <a:endParaRPr lang="en-US" altLang="zh-CN" sz="1800" dirty="0"/>
          </a:p>
        </p:txBody>
      </p:sp>
    </p:spTree>
    <p:extLst>
      <p:ext uri="{BB962C8B-B14F-4D97-AF65-F5344CB8AC3E}">
        <p14:creationId xmlns:p14="http://schemas.microsoft.com/office/powerpoint/2010/main" val="231886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56350" y="1445760"/>
            <a:ext cx="3315650"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ALS: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基于矩阵分解的协同过滤算法</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4" name="图片 3">
            <a:extLst>
              <a:ext uri="{FF2B5EF4-FFF2-40B4-BE49-F238E27FC236}">
                <a16:creationId xmlns:a16="http://schemas.microsoft.com/office/drawing/2014/main" id="{A4B447EF-CE89-4054-8A3E-6F11CD0DA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51" y="2890325"/>
            <a:ext cx="7376003" cy="3788918"/>
          </a:xfrm>
          <a:prstGeom prst="rect">
            <a:avLst/>
          </a:prstGeom>
        </p:spPr>
      </p:pic>
      <mc:AlternateContent xmlns:mc="http://schemas.openxmlformats.org/markup-compatibility/2006">
        <mc:Choice xmlns:a14="http://schemas.microsoft.com/office/drawing/2010/main" Requires="a14">
          <p:sp>
            <p:nvSpPr>
              <p:cNvPr id="6" name="文本框 5">
                <a:extLst>
                  <a:ext uri="{FF2B5EF4-FFF2-40B4-BE49-F238E27FC236}">
                    <a16:creationId xmlns:a16="http://schemas.microsoft.com/office/drawing/2014/main" id="{32F14C9C-D26C-40C2-B2E4-207CDDCBB052}"/>
                  </a:ext>
                </a:extLst>
              </p:cNvPr>
              <p:cNvSpPr txBox="1"/>
              <p:nvPr/>
            </p:nvSpPr>
            <p:spPr>
              <a:xfrm>
                <a:off x="3519689" y="1085918"/>
                <a:ext cx="5727559" cy="1653145"/>
              </a:xfrm>
              <a:prstGeom prst="rect">
                <a:avLst/>
              </a:prstGeom>
              <a:noFill/>
            </p:spPr>
            <p:txBody>
              <a:bodyPr wrap="square" rtlCol="0">
                <a:spAutoFit/>
              </a:bodyPr>
              <a:lstStyle/>
              <a:p>
                <a:pPr algn="ctr"/>
                <a:r>
                  <a:rPr lang="zh-CN" altLang="en-US" dirty="0"/>
                  <a:t>核心</a:t>
                </a:r>
                <a14:m>
                  <m:oMath xmlns:m="http://schemas.openxmlformats.org/officeDocument/2006/math">
                    <m:r>
                      <a:rPr lang="zh-CN" altLang="en-US" i="1">
                        <a:latin typeface="Cambria Math" panose="02040503050406030204" pitchFamily="18" charset="0"/>
                      </a:rPr>
                      <m:t>：</m:t>
                    </m:r>
                    <m:sSub>
                      <m:sSubPr>
                        <m:ctrlPr>
                          <a:rPr lang="zh-CN" altLang="zh-CN" i="1" smtClean="0"/>
                        </m:ctrlPr>
                      </m:sSubPr>
                      <m:e>
                        <m:r>
                          <a:rPr lang="en-US" altLang="zh-CN" i="1"/>
                          <m:t>𝐴</m:t>
                        </m:r>
                      </m:e>
                      <m:sub>
                        <m:r>
                          <a:rPr lang="en-US" altLang="zh-CN" i="1"/>
                          <m:t>𝑚</m:t>
                        </m:r>
                        <m:r>
                          <a:rPr lang="en-US" altLang="zh-CN" i="1"/>
                          <m:t>×</m:t>
                        </m:r>
                        <m:r>
                          <a:rPr lang="en-US" altLang="zh-CN" i="1"/>
                          <m:t>𝑛</m:t>
                        </m:r>
                      </m:sub>
                    </m:sSub>
                    <m:r>
                      <a:rPr lang="en-US" altLang="zh-CN"/>
                      <m:t>≈</m:t>
                    </m:r>
                    <m:sSub>
                      <m:sSubPr>
                        <m:ctrlPr>
                          <a:rPr lang="zh-CN" altLang="zh-CN" i="1"/>
                        </m:ctrlPr>
                      </m:sSubPr>
                      <m:e>
                        <m:r>
                          <m:rPr>
                            <m:sty m:val="p"/>
                          </m:rPr>
                          <a:rPr lang="en-US" altLang="zh-CN"/>
                          <m:t>U</m:t>
                        </m:r>
                      </m:e>
                      <m:sub>
                        <m:r>
                          <a:rPr lang="en-US" altLang="zh-CN" i="1"/>
                          <m:t>𝑚</m:t>
                        </m:r>
                        <m:r>
                          <a:rPr lang="en-US" altLang="zh-CN" i="1"/>
                          <m:t>×</m:t>
                        </m:r>
                        <m:r>
                          <a:rPr lang="en-US" altLang="zh-CN" i="1"/>
                          <m:t>𝑘</m:t>
                        </m:r>
                      </m:sub>
                    </m:sSub>
                    <m:sSubSup>
                      <m:sSubSupPr>
                        <m:ctrlPr>
                          <a:rPr lang="zh-CN" altLang="zh-CN" i="1"/>
                        </m:ctrlPr>
                      </m:sSubSupPr>
                      <m:e>
                        <m:r>
                          <a:rPr lang="en-US" altLang="zh-CN" i="1"/>
                          <m:t>𝑉</m:t>
                        </m:r>
                      </m:e>
                      <m:sub>
                        <m:r>
                          <a:rPr lang="en-US" altLang="zh-CN" i="1"/>
                          <m:t>𝑛</m:t>
                        </m:r>
                        <m:r>
                          <a:rPr lang="en-US" altLang="zh-CN" i="1"/>
                          <m:t>×</m:t>
                        </m:r>
                        <m:r>
                          <a:rPr lang="en-US" altLang="zh-CN" i="1"/>
                          <m:t>𝑘</m:t>
                        </m:r>
                      </m:sub>
                      <m:sup>
                        <m:r>
                          <a:rPr lang="en-US" altLang="zh-CN" i="1"/>
                          <m:t>𝑇</m:t>
                        </m:r>
                      </m:sup>
                    </m:sSubSup>
                    <m:r>
                      <a:rPr lang="en-US" altLang="zh-CN"/>
                      <m:t>,</m:t>
                    </m:r>
                    <m:r>
                      <m:rPr>
                        <m:sty m:val="p"/>
                      </m:rPr>
                      <a:rPr lang="en-US" altLang="zh-CN"/>
                      <m:t>k</m:t>
                    </m:r>
                    <m:r>
                      <a:rPr lang="en-US" altLang="zh-CN"/>
                      <m:t>≪</m:t>
                    </m:r>
                    <m:r>
                      <m:rPr>
                        <m:sty m:val="p"/>
                      </m:rPr>
                      <a:rPr lang="en-US" altLang="zh-CN"/>
                      <m:t>m</m:t>
                    </m:r>
                    <m:r>
                      <a:rPr lang="en-US" altLang="zh-CN"/>
                      <m:t>,</m:t>
                    </m:r>
                    <m:r>
                      <m:rPr>
                        <m:sty m:val="p"/>
                      </m:rPr>
                      <a:rPr lang="en-US" altLang="zh-CN"/>
                      <m:t>n</m:t>
                    </m:r>
                  </m:oMath>
                </a14:m>
                <a:endParaRPr lang="en-US" altLang="zh-CN" dirty="0"/>
              </a:p>
              <a:p>
                <a:endParaRPr lang="en-US" altLang="zh-CN" dirty="0"/>
              </a:p>
              <a:p>
                <a:endParaRPr lang="en-US" altLang="zh-CN" dirty="0"/>
              </a:p>
              <a:p>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损失函数</m:t>
                      </m:r>
                      <m:r>
                        <a:rPr lang="zh-CN" altLang="en-US" i="1" dirty="0" smtClean="0">
                          <a:latin typeface="Cambria Math" panose="02040503050406030204" pitchFamily="18" charset="0"/>
                        </a:rPr>
                        <m:t>：</m:t>
                      </m:r>
                      <m:r>
                        <m:rPr>
                          <m:sty m:val="p"/>
                        </m:rPr>
                        <a:rPr lang="en-US" altLang="zh-CN"/>
                        <m:t>C</m:t>
                      </m:r>
                      <m:r>
                        <a:rPr lang="en-US" altLang="zh-CN"/>
                        <m:t>(</m:t>
                      </m:r>
                      <m:r>
                        <m:rPr>
                          <m:sty m:val="p"/>
                        </m:rPr>
                        <a:rPr lang="en-US" altLang="zh-CN"/>
                        <m:t>U</m:t>
                      </m:r>
                      <m:r>
                        <a:rPr lang="en-US" altLang="zh-CN"/>
                        <m:t>,</m:t>
                      </m:r>
                      <m:r>
                        <m:rPr>
                          <m:sty m:val="p"/>
                        </m:rPr>
                        <a:rPr lang="en-US" altLang="zh-CN"/>
                        <m:t>V</m:t>
                      </m:r>
                      <m:r>
                        <a:rPr lang="en-US" altLang="zh-CN"/>
                        <m:t>)=</m:t>
                      </m:r>
                      <m:nary>
                        <m:naryPr>
                          <m:chr m:val="∑"/>
                          <m:limLoc m:val="undOvr"/>
                          <m:supHide m:val="on"/>
                          <m:ctrlPr>
                            <a:rPr lang="zh-CN" altLang="zh-CN" i="1"/>
                          </m:ctrlPr>
                        </m:naryPr>
                        <m:sub>
                          <m:r>
                            <a:rPr lang="en-US" altLang="zh-CN" i="1"/>
                            <m:t>(</m:t>
                          </m:r>
                          <m:r>
                            <a:rPr lang="en-US" altLang="zh-CN" i="1"/>
                            <m:t>𝑖</m:t>
                          </m:r>
                          <m:r>
                            <a:rPr lang="en-US" altLang="zh-CN" i="1"/>
                            <m:t>,</m:t>
                          </m:r>
                          <m:r>
                            <a:rPr lang="en-US" altLang="zh-CN" i="1"/>
                            <m:t>𝑗</m:t>
                          </m:r>
                          <m:r>
                            <a:rPr lang="en-US" altLang="zh-CN" i="1"/>
                            <m:t>)∈</m:t>
                          </m:r>
                          <m:r>
                            <a:rPr lang="en-US" altLang="zh-CN" i="1"/>
                            <m:t>𝑅</m:t>
                          </m:r>
                        </m:sub>
                        <m:sup/>
                        <m:e>
                          <m:r>
                            <a:rPr lang="en-US" altLang="zh-CN" i="1"/>
                            <m:t>[</m:t>
                          </m:r>
                          <m:sSup>
                            <m:sSupPr>
                              <m:ctrlPr>
                                <a:rPr lang="zh-CN" altLang="zh-CN" i="1"/>
                              </m:ctrlPr>
                            </m:sSupPr>
                            <m:e>
                              <m:d>
                                <m:dPr>
                                  <m:ctrlPr>
                                    <a:rPr lang="zh-CN" altLang="zh-CN" i="1"/>
                                  </m:ctrlPr>
                                </m:dPr>
                                <m:e>
                                  <m:sSub>
                                    <m:sSubPr>
                                      <m:ctrlPr>
                                        <a:rPr lang="zh-CN" altLang="zh-CN" i="1"/>
                                      </m:ctrlPr>
                                    </m:sSubPr>
                                    <m:e>
                                      <m:r>
                                        <a:rPr lang="en-US" altLang="zh-CN" i="1"/>
                                        <m:t>𝑎</m:t>
                                      </m:r>
                                    </m:e>
                                    <m:sub>
                                      <m:r>
                                        <a:rPr lang="en-US" altLang="zh-CN" i="1"/>
                                        <m:t>𝑖𝑗</m:t>
                                      </m:r>
                                    </m:sub>
                                  </m:sSub>
                                  <m:r>
                                    <a:rPr lang="en-US" altLang="zh-CN" i="1"/>
                                    <m:t>−</m:t>
                                  </m:r>
                                  <m:sSub>
                                    <m:sSubPr>
                                      <m:ctrlPr>
                                        <a:rPr lang="zh-CN" altLang="zh-CN" i="1"/>
                                      </m:ctrlPr>
                                    </m:sSubPr>
                                    <m:e>
                                      <m:r>
                                        <a:rPr lang="en-US" altLang="zh-CN" i="1"/>
                                        <m:t>𝑢</m:t>
                                      </m:r>
                                    </m:e>
                                    <m:sub>
                                      <m:r>
                                        <a:rPr lang="en-US" altLang="zh-CN" i="1"/>
                                        <m:t>𝑖</m:t>
                                      </m:r>
                                    </m:sub>
                                  </m:sSub>
                                  <m:sSubSup>
                                    <m:sSubSupPr>
                                      <m:ctrlPr>
                                        <a:rPr lang="zh-CN" altLang="zh-CN" i="1"/>
                                      </m:ctrlPr>
                                    </m:sSubSupPr>
                                    <m:e>
                                      <m:r>
                                        <a:rPr lang="en-US" altLang="zh-CN" i="1"/>
                                        <m:t>𝑣</m:t>
                                      </m:r>
                                    </m:e>
                                    <m:sub>
                                      <m:r>
                                        <a:rPr lang="en-US" altLang="zh-CN" i="1"/>
                                        <m:t>𝑗</m:t>
                                      </m:r>
                                    </m:sub>
                                    <m:sup>
                                      <m:r>
                                        <a:rPr lang="en-US" altLang="zh-CN" i="1"/>
                                        <m:t>𝑇</m:t>
                                      </m:r>
                                    </m:sup>
                                  </m:sSubSup>
                                </m:e>
                              </m:d>
                            </m:e>
                            <m:sup>
                              <m:r>
                                <a:rPr lang="en-US" altLang="zh-CN" i="1"/>
                                <m:t>2</m:t>
                              </m:r>
                            </m:sup>
                          </m:sSup>
                          <m:r>
                            <a:rPr lang="en-US" altLang="zh-CN" i="1"/>
                            <m:t>+</m:t>
                          </m:r>
                          <m:r>
                            <m:rPr>
                              <m:sty m:val="p"/>
                            </m:rPr>
                            <a:rPr lang="zh-CN" altLang="zh-CN"/>
                            <m:t>λ</m:t>
                          </m:r>
                          <m:r>
                            <a:rPr lang="en-US" altLang="zh-CN" i="1"/>
                            <m:t>(</m:t>
                          </m:r>
                          <m:sSubSup>
                            <m:sSubSupPr>
                              <m:ctrlPr>
                                <a:rPr lang="zh-CN" altLang="zh-CN" i="1"/>
                              </m:ctrlPr>
                            </m:sSubSupPr>
                            <m:e>
                              <m:r>
                                <a:rPr lang="en-US" altLang="zh-CN" i="1"/>
                                <m:t>𝑢</m:t>
                              </m:r>
                            </m:e>
                            <m:sub>
                              <m:r>
                                <a:rPr lang="en-US" altLang="zh-CN" i="1"/>
                                <m:t>𝑖</m:t>
                              </m:r>
                            </m:sub>
                            <m:sup>
                              <m:r>
                                <a:rPr lang="en-US" altLang="zh-CN" i="1"/>
                                <m:t>2</m:t>
                              </m:r>
                            </m:sup>
                          </m:sSubSup>
                          <m:r>
                            <a:rPr lang="en-US" altLang="zh-CN" i="1"/>
                            <m:t>+</m:t>
                          </m:r>
                          <m:sSubSup>
                            <m:sSubSupPr>
                              <m:ctrlPr>
                                <a:rPr lang="zh-CN" altLang="zh-CN" i="1"/>
                              </m:ctrlPr>
                            </m:sSubSupPr>
                            <m:e>
                              <m:r>
                                <a:rPr lang="en-US" altLang="zh-CN" i="1"/>
                                <m:t>𝑣</m:t>
                              </m:r>
                            </m:e>
                            <m:sub>
                              <m:r>
                                <a:rPr lang="en-US" altLang="zh-CN" i="1"/>
                                <m:t>𝑗</m:t>
                              </m:r>
                            </m:sub>
                            <m:sup>
                              <m:r>
                                <a:rPr lang="en-US" altLang="zh-CN" i="1"/>
                                <m:t>2</m:t>
                              </m:r>
                            </m:sup>
                          </m:sSubSup>
                          <m:r>
                            <a:rPr lang="en-US" altLang="zh-CN" i="1"/>
                            <m:t>)]</m:t>
                          </m:r>
                        </m:e>
                      </m:nary>
                    </m:oMath>
                  </m:oMathPara>
                </a14:m>
                <a:endParaRPr lang="zh-CN" altLang="zh-CN" dirty="0"/>
              </a:p>
            </p:txBody>
          </p:sp>
        </mc:Choice>
        <mc:Fallback>
          <p:sp>
            <p:nvSpPr>
              <p:cNvPr id="6" name="文本框 5">
                <a:extLst>
                  <a:ext uri="{FF2B5EF4-FFF2-40B4-BE49-F238E27FC236}">
                    <a16:creationId xmlns:a16="http://schemas.microsoft.com/office/drawing/2014/main" id="{32F14C9C-D26C-40C2-B2E4-207CDDCBB052}"/>
                  </a:ext>
                </a:extLst>
              </p:cNvPr>
              <p:cNvSpPr txBox="1">
                <a:spLocks noRot="1" noChangeAspect="1" noMove="1" noResize="1" noEditPoints="1" noAdjustHandles="1" noChangeArrowheads="1" noChangeShapeType="1" noTextEdit="1"/>
              </p:cNvSpPr>
              <p:nvPr/>
            </p:nvSpPr>
            <p:spPr>
              <a:xfrm>
                <a:off x="3519689" y="1085918"/>
                <a:ext cx="5727559" cy="1653145"/>
              </a:xfrm>
              <a:prstGeom prst="rect">
                <a:avLst/>
              </a:prstGeom>
              <a:blipFill>
                <a:blip r:embed="rId4"/>
                <a:stretch>
                  <a:fillRect t="-18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830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18" name="文本框 17">
            <a:extLst>
              <a:ext uri="{FF2B5EF4-FFF2-40B4-BE49-F238E27FC236}">
                <a16:creationId xmlns:a16="http://schemas.microsoft.com/office/drawing/2014/main" id="{714CCA44-796F-4EA2-9ADE-98C4D1E8C0A4}"/>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推荐效果</a:t>
            </a:r>
          </a:p>
        </p:txBody>
      </p:sp>
      <p:pic>
        <p:nvPicPr>
          <p:cNvPr id="4" name="图片 3">
            <a:extLst>
              <a:ext uri="{FF2B5EF4-FFF2-40B4-BE49-F238E27FC236}">
                <a16:creationId xmlns:a16="http://schemas.microsoft.com/office/drawing/2014/main" id="{A83B53F3-C641-4105-8043-4D84F477D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71" y="1794174"/>
            <a:ext cx="7043895" cy="4801754"/>
          </a:xfrm>
          <a:prstGeom prst="rect">
            <a:avLst/>
          </a:prstGeom>
        </p:spPr>
      </p:pic>
    </p:spTree>
    <p:extLst>
      <p:ext uri="{BB962C8B-B14F-4D97-AF65-F5344CB8AC3E}">
        <p14:creationId xmlns:p14="http://schemas.microsoft.com/office/powerpoint/2010/main" val="346240874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30058939@N05</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48306"/>
            <a:ext cx="5830563" cy="3677300"/>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79446"/>
            <a:ext cx="5696578" cy="3621799"/>
          </a:xfrm>
          <a:prstGeom prst="rect">
            <a:avLst/>
          </a:prstGeom>
        </p:spPr>
      </p:pic>
    </p:spTree>
    <p:extLst>
      <p:ext uri="{BB962C8B-B14F-4D97-AF65-F5344CB8AC3E}">
        <p14:creationId xmlns:p14="http://schemas.microsoft.com/office/powerpoint/2010/main" val="154327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47021802@N00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3120"/>
            <a:ext cx="5830563" cy="3647671"/>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95782"/>
            <a:ext cx="5696578" cy="3589126"/>
          </a:xfrm>
          <a:prstGeom prst="rect">
            <a:avLst/>
          </a:prstGeom>
        </p:spPr>
      </p:pic>
    </p:spTree>
    <p:extLst>
      <p:ext uri="{BB962C8B-B14F-4D97-AF65-F5344CB8AC3E}">
        <p14:creationId xmlns:p14="http://schemas.microsoft.com/office/powerpoint/2010/main" val="148855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系统结构</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0" name="内容占位符 9">
            <a:extLst>
              <a:ext uri="{FF2B5EF4-FFF2-40B4-BE49-F238E27FC236}">
                <a16:creationId xmlns:a16="http://schemas.microsoft.com/office/drawing/2014/main" id="{03A0797F-59C9-4A35-96C9-E40ED00F996B}"/>
              </a:ext>
            </a:extLst>
          </p:cNvPr>
          <p:cNvSpPr>
            <a:spLocks noGrp="1"/>
          </p:cNvSpPr>
          <p:nvPr>
            <p:ph idx="1"/>
          </p:nvPr>
        </p:nvSpPr>
        <p:spPr/>
        <p:txBody>
          <a:bodyPr/>
          <a:lstStyle/>
          <a:p>
            <a:r>
              <a:rPr lang="en-US" altLang="zh-CN" dirty="0"/>
              <a:t> </a:t>
            </a:r>
            <a:endParaRPr lang="zh-CN" altLang="en-US" dirty="0"/>
          </a:p>
        </p:txBody>
      </p:sp>
      <p:pic>
        <p:nvPicPr>
          <p:cNvPr id="4" name="图片 3">
            <a:extLst>
              <a:ext uri="{FF2B5EF4-FFF2-40B4-BE49-F238E27FC236}">
                <a16:creationId xmlns:a16="http://schemas.microsoft.com/office/drawing/2014/main" id="{74A3B56C-B986-4810-A5D6-AB66DC3A2716}"/>
              </a:ext>
            </a:extLst>
          </p:cNvPr>
          <p:cNvPicPr>
            <a:picLocks noChangeAspect="1"/>
          </p:cNvPicPr>
          <p:nvPr/>
        </p:nvPicPr>
        <p:blipFill>
          <a:blip r:embed="rId3"/>
          <a:stretch>
            <a:fillRect/>
          </a:stretch>
        </p:blipFill>
        <p:spPr>
          <a:xfrm>
            <a:off x="824716" y="1061560"/>
            <a:ext cx="7494568" cy="5475302"/>
          </a:xfrm>
          <a:prstGeom prst="rect">
            <a:avLst/>
          </a:prstGeom>
        </p:spPr>
      </p:pic>
    </p:spTree>
    <p:extLst>
      <p:ext uri="{BB962C8B-B14F-4D97-AF65-F5344CB8AC3E}">
        <p14:creationId xmlns:p14="http://schemas.microsoft.com/office/powerpoint/2010/main" val="128066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61035462@N00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1843"/>
            <a:ext cx="5830563" cy="3650226"/>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83867"/>
            <a:ext cx="5696578" cy="3612957"/>
          </a:xfrm>
          <a:prstGeom prst="rect">
            <a:avLst/>
          </a:prstGeom>
        </p:spPr>
      </p:pic>
    </p:spTree>
    <p:extLst>
      <p:ext uri="{BB962C8B-B14F-4D97-AF65-F5344CB8AC3E}">
        <p14:creationId xmlns:p14="http://schemas.microsoft.com/office/powerpoint/2010/main" val="162872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923724" y="1444087"/>
            <a:ext cx="515204"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LBS</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12" name="TextBox 503">
            <a:extLst>
              <a:ext uri="{FF2B5EF4-FFF2-40B4-BE49-F238E27FC236}">
                <a16:creationId xmlns:a16="http://schemas.microsoft.com/office/drawing/2014/main" id="{40FA135E-2C0B-43DA-A060-FC1428A97E4D}"/>
              </a:ext>
            </a:extLst>
          </p:cNvPr>
          <p:cNvSpPr txBox="1"/>
          <p:nvPr/>
        </p:nvSpPr>
        <p:spPr>
          <a:xfrm>
            <a:off x="475599" y="1955513"/>
            <a:ext cx="4680061" cy="322009"/>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根据图片的经纬度信息，将景点信息显示在实际地图中</a:t>
            </a:r>
          </a:p>
        </p:txBody>
      </p:sp>
      <p:grpSp>
        <p:nvGrpSpPr>
          <p:cNvPr id="13" name="组合 12">
            <a:extLst>
              <a:ext uri="{FF2B5EF4-FFF2-40B4-BE49-F238E27FC236}">
                <a16:creationId xmlns:a16="http://schemas.microsoft.com/office/drawing/2014/main" id="{DA37DAC3-6F9B-44DA-9FE7-4DE3A0E0F0B5}"/>
              </a:ext>
            </a:extLst>
          </p:cNvPr>
          <p:cNvGrpSpPr/>
          <p:nvPr/>
        </p:nvGrpSpPr>
        <p:grpSpPr>
          <a:xfrm>
            <a:off x="359229" y="3459235"/>
            <a:ext cx="1360808" cy="1360808"/>
            <a:chOff x="304800" y="673100"/>
            <a:chExt cx="4000500" cy="4000500"/>
          </a:xfrm>
          <a:solidFill>
            <a:schemeClr val="accent2"/>
          </a:solidFill>
          <a:effectLst/>
        </p:grpSpPr>
        <p:sp>
          <p:nvSpPr>
            <p:cNvPr id="14" name="同心圆 4">
              <a:extLst>
                <a:ext uri="{FF2B5EF4-FFF2-40B4-BE49-F238E27FC236}">
                  <a16:creationId xmlns:a16="http://schemas.microsoft.com/office/drawing/2014/main" id="{7759AB7B-A237-4A31-BCF8-48CB50F5C668}"/>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5" name="椭圆 14">
              <a:extLst>
                <a:ext uri="{FF2B5EF4-FFF2-40B4-BE49-F238E27FC236}">
                  <a16:creationId xmlns:a16="http://schemas.microsoft.com/office/drawing/2014/main" id="{D7A43283-BD27-4EF2-ABCE-87B7AAB44DFF}"/>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照片数据</a:t>
              </a:r>
            </a:p>
          </p:txBody>
        </p:sp>
      </p:grpSp>
      <p:sp>
        <p:nvSpPr>
          <p:cNvPr id="16" name="椭圆 15">
            <a:extLst>
              <a:ext uri="{FF2B5EF4-FFF2-40B4-BE49-F238E27FC236}">
                <a16:creationId xmlns:a16="http://schemas.microsoft.com/office/drawing/2014/main" id="{7AAA7382-6B62-45CB-BB64-73AB5C066428}"/>
              </a:ext>
            </a:extLst>
          </p:cNvPr>
          <p:cNvSpPr/>
          <p:nvPr/>
        </p:nvSpPr>
        <p:spPr>
          <a:xfrm>
            <a:off x="1463316" y="4404462"/>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17" name="组合 16">
            <a:extLst>
              <a:ext uri="{FF2B5EF4-FFF2-40B4-BE49-F238E27FC236}">
                <a16:creationId xmlns:a16="http://schemas.microsoft.com/office/drawing/2014/main" id="{F89D6021-381E-4C3F-BD22-F62FDA955CF5}"/>
              </a:ext>
            </a:extLst>
          </p:cNvPr>
          <p:cNvGrpSpPr/>
          <p:nvPr/>
        </p:nvGrpSpPr>
        <p:grpSpPr>
          <a:xfrm>
            <a:off x="3482480" y="3429000"/>
            <a:ext cx="1447442" cy="1447442"/>
            <a:chOff x="304800" y="673100"/>
            <a:chExt cx="4000500" cy="4000500"/>
          </a:xfrm>
          <a:solidFill>
            <a:schemeClr val="accent2"/>
          </a:solidFill>
          <a:effectLst/>
        </p:grpSpPr>
        <p:sp>
          <p:nvSpPr>
            <p:cNvPr id="18" name="同心圆 4">
              <a:extLst>
                <a:ext uri="{FF2B5EF4-FFF2-40B4-BE49-F238E27FC236}">
                  <a16:creationId xmlns:a16="http://schemas.microsoft.com/office/drawing/2014/main" id="{D35EF2D2-A681-461E-B7EC-D79F66DE2141}"/>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9" name="椭圆 18">
              <a:extLst>
                <a:ext uri="{FF2B5EF4-FFF2-40B4-BE49-F238E27FC236}">
                  <a16:creationId xmlns:a16="http://schemas.microsoft.com/office/drawing/2014/main" id="{D380043B-ECA4-4E22-91C8-BC90EAB8187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经纬度信息</a:t>
              </a:r>
            </a:p>
          </p:txBody>
        </p:sp>
      </p:grpSp>
      <p:sp>
        <p:nvSpPr>
          <p:cNvPr id="20" name="椭圆 19">
            <a:extLst>
              <a:ext uri="{FF2B5EF4-FFF2-40B4-BE49-F238E27FC236}">
                <a16:creationId xmlns:a16="http://schemas.microsoft.com/office/drawing/2014/main" id="{E8E79BD8-CBB4-4674-8C97-DF793C1CD859}"/>
              </a:ext>
            </a:extLst>
          </p:cNvPr>
          <p:cNvSpPr/>
          <p:nvPr/>
        </p:nvSpPr>
        <p:spPr>
          <a:xfrm>
            <a:off x="4586567" y="4374227"/>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29" name="箭头: 右 28">
            <a:extLst>
              <a:ext uri="{FF2B5EF4-FFF2-40B4-BE49-F238E27FC236}">
                <a16:creationId xmlns:a16="http://schemas.microsoft.com/office/drawing/2014/main" id="{B49727C9-BE6F-4C41-947C-987A0D64748C}"/>
              </a:ext>
            </a:extLst>
          </p:cNvPr>
          <p:cNvSpPr/>
          <p:nvPr/>
        </p:nvSpPr>
        <p:spPr>
          <a:xfrm>
            <a:off x="1847099" y="3652746"/>
            <a:ext cx="1504609"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提取</a:t>
            </a:r>
          </a:p>
        </p:txBody>
      </p:sp>
      <p:grpSp>
        <p:nvGrpSpPr>
          <p:cNvPr id="35" name="组合 34">
            <a:extLst>
              <a:ext uri="{FF2B5EF4-FFF2-40B4-BE49-F238E27FC236}">
                <a16:creationId xmlns:a16="http://schemas.microsoft.com/office/drawing/2014/main" id="{7F9D18A2-42D3-4CDF-B416-6116D51C67A6}"/>
              </a:ext>
            </a:extLst>
          </p:cNvPr>
          <p:cNvGrpSpPr/>
          <p:nvPr/>
        </p:nvGrpSpPr>
        <p:grpSpPr>
          <a:xfrm>
            <a:off x="6867149" y="2205304"/>
            <a:ext cx="1447442" cy="1447442"/>
            <a:chOff x="304800" y="673100"/>
            <a:chExt cx="4000500" cy="4000500"/>
          </a:xfrm>
          <a:solidFill>
            <a:schemeClr val="accent2"/>
          </a:solidFill>
          <a:effectLst/>
        </p:grpSpPr>
        <p:sp>
          <p:nvSpPr>
            <p:cNvPr id="36" name="同心圆 4">
              <a:extLst>
                <a:ext uri="{FF2B5EF4-FFF2-40B4-BE49-F238E27FC236}">
                  <a16:creationId xmlns:a16="http://schemas.microsoft.com/office/drawing/2014/main" id="{662A9C62-9BAA-4AC4-A174-9310349B12B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E248DA64-5D7E-4168-98E1-4D56E4F5CE4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地址</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38" name="椭圆 37">
            <a:extLst>
              <a:ext uri="{FF2B5EF4-FFF2-40B4-BE49-F238E27FC236}">
                <a16:creationId xmlns:a16="http://schemas.microsoft.com/office/drawing/2014/main" id="{B98BA9C5-836B-46EA-B75B-804AFD263864}"/>
              </a:ext>
            </a:extLst>
          </p:cNvPr>
          <p:cNvSpPr/>
          <p:nvPr/>
        </p:nvSpPr>
        <p:spPr>
          <a:xfrm>
            <a:off x="7971236" y="3150531"/>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39" name="组合 38">
            <a:extLst>
              <a:ext uri="{FF2B5EF4-FFF2-40B4-BE49-F238E27FC236}">
                <a16:creationId xmlns:a16="http://schemas.microsoft.com/office/drawing/2014/main" id="{838DAA12-98B5-4367-87B8-8969FB5BE0D9}"/>
              </a:ext>
            </a:extLst>
          </p:cNvPr>
          <p:cNvGrpSpPr/>
          <p:nvPr/>
        </p:nvGrpSpPr>
        <p:grpSpPr>
          <a:xfrm>
            <a:off x="6867149" y="4652695"/>
            <a:ext cx="1447442" cy="1447442"/>
            <a:chOff x="304800" y="673100"/>
            <a:chExt cx="4000500" cy="4000500"/>
          </a:xfrm>
          <a:solidFill>
            <a:schemeClr val="accent2"/>
          </a:solidFill>
          <a:effectLst/>
        </p:grpSpPr>
        <p:sp>
          <p:nvSpPr>
            <p:cNvPr id="40" name="同心圆 4">
              <a:extLst>
                <a:ext uri="{FF2B5EF4-FFF2-40B4-BE49-F238E27FC236}">
                  <a16:creationId xmlns:a16="http://schemas.microsoft.com/office/drawing/2014/main" id="{DB5765DE-F82B-4664-BC5C-14436AEFEB44}"/>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41" name="椭圆 40">
              <a:extLst>
                <a:ext uri="{FF2B5EF4-FFF2-40B4-BE49-F238E27FC236}">
                  <a16:creationId xmlns:a16="http://schemas.microsoft.com/office/drawing/2014/main" id="{EF4AD203-C18A-4734-BD02-595329334122}"/>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地图</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42" name="椭圆 41">
            <a:extLst>
              <a:ext uri="{FF2B5EF4-FFF2-40B4-BE49-F238E27FC236}">
                <a16:creationId xmlns:a16="http://schemas.microsoft.com/office/drawing/2014/main" id="{0F524F70-79CE-4E8E-B1B8-9FC015B5EDEB}"/>
              </a:ext>
            </a:extLst>
          </p:cNvPr>
          <p:cNvSpPr/>
          <p:nvPr/>
        </p:nvSpPr>
        <p:spPr>
          <a:xfrm>
            <a:off x="7971236" y="559792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43" name="箭头: 右 42">
            <a:extLst>
              <a:ext uri="{FF2B5EF4-FFF2-40B4-BE49-F238E27FC236}">
                <a16:creationId xmlns:a16="http://schemas.microsoft.com/office/drawing/2014/main" id="{ED859CD6-5F0A-4581-8D2A-4F0D6FE6649A}"/>
              </a:ext>
            </a:extLst>
          </p:cNvPr>
          <p:cNvSpPr/>
          <p:nvPr/>
        </p:nvSpPr>
        <p:spPr>
          <a:xfrm rot="19657147">
            <a:off x="4999740" y="2965400"/>
            <a:ext cx="188907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Geopy</a:t>
            </a:r>
            <a:r>
              <a:rPr lang="zh-CN" altLang="en-US" dirty="0"/>
              <a:t>库</a:t>
            </a:r>
          </a:p>
        </p:txBody>
      </p:sp>
      <p:sp>
        <p:nvSpPr>
          <p:cNvPr id="44" name="箭头: 右 43">
            <a:extLst>
              <a:ext uri="{FF2B5EF4-FFF2-40B4-BE49-F238E27FC236}">
                <a16:creationId xmlns:a16="http://schemas.microsoft.com/office/drawing/2014/main" id="{D8C58A60-EF80-43ED-9693-F430BA40D404}"/>
              </a:ext>
            </a:extLst>
          </p:cNvPr>
          <p:cNvSpPr/>
          <p:nvPr/>
        </p:nvSpPr>
        <p:spPr>
          <a:xfrm rot="2006854">
            <a:off x="4987497" y="4457158"/>
            <a:ext cx="185926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百度地图</a:t>
            </a:r>
            <a:r>
              <a:rPr lang="en-US" altLang="zh-CN" dirty="0"/>
              <a:t>API</a:t>
            </a:r>
            <a:endParaRPr lang="zh-CN" altLang="en-US" dirty="0"/>
          </a:p>
        </p:txBody>
      </p:sp>
    </p:spTree>
    <p:extLst>
      <p:ext uri="{BB962C8B-B14F-4D97-AF65-F5344CB8AC3E}">
        <p14:creationId xmlns:p14="http://schemas.microsoft.com/office/powerpoint/2010/main" val="123795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9" grpId="0" animBg="1"/>
      <p:bldP spid="38" grpId="0" animBg="1"/>
      <p:bldP spid="42" grpId="0" animBg="1"/>
      <p:bldP spid="43" grpId="0" animBg="1"/>
      <p:bldP spid="44"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187290" y="1438304"/>
            <a:ext cx="1164419" cy="358173"/>
          </a:xfrm>
          <a:prstGeom prst="rect">
            <a:avLst/>
          </a:prstGeom>
          <a:noFill/>
        </p:spPr>
        <p:txBody>
          <a:bodyPr wrap="none" lIns="68579" tIns="34289" rIns="68579" bIns="34289" rtlCol="0" anchor="ctr">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坐标系转换</a:t>
            </a:r>
          </a:p>
        </p:txBody>
      </p:sp>
      <p:sp>
        <p:nvSpPr>
          <p:cNvPr id="30" name="TextBox 505">
            <a:extLst>
              <a:ext uri="{FF2B5EF4-FFF2-40B4-BE49-F238E27FC236}">
                <a16:creationId xmlns:a16="http://schemas.microsoft.com/office/drawing/2014/main" id="{21D99B7F-E127-4020-96B7-904953CF372D}"/>
              </a:ext>
            </a:extLst>
          </p:cNvPr>
          <p:cNvSpPr txBox="1"/>
          <p:nvPr/>
        </p:nvSpPr>
        <p:spPr>
          <a:xfrm>
            <a:off x="1616774" y="2183714"/>
            <a:ext cx="6317602" cy="417530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利用百度地图提供的</a:t>
            </a:r>
            <a:r>
              <a:rPr lang="en-US" altLang="zh-CN" sz="1800" dirty="0"/>
              <a:t>API</a:t>
            </a:r>
            <a:r>
              <a:rPr lang="zh-CN" altLang="en-US" sz="1800" dirty="0"/>
              <a:t>接口，结合景点中每张照片的</a:t>
            </a:r>
            <a:r>
              <a:rPr lang="en-US" altLang="zh-CN" sz="1800" dirty="0"/>
              <a:t>GEO</a:t>
            </a:r>
            <a:r>
              <a:rPr lang="zh-CN" altLang="en-US" sz="1800" dirty="0"/>
              <a:t>信息，可以很方便的在实际地图上投影景点信息。</a:t>
            </a:r>
            <a:endParaRPr lang="en-US" altLang="zh-CN" sz="1800" dirty="0"/>
          </a:p>
          <a:p>
            <a:pPr marL="285750" indent="-285750">
              <a:lnSpc>
                <a:spcPct val="150000"/>
              </a:lnSpc>
              <a:buFont typeface="Wingdings" panose="05000000000000000000" pitchFamily="2" charset="2"/>
              <a:buChar char="l"/>
            </a:pPr>
            <a:endParaRPr lang="zh-CN" altLang="en-US" sz="1800" dirty="0"/>
          </a:p>
          <a:p>
            <a:pPr marL="285750" indent="-285750">
              <a:lnSpc>
                <a:spcPct val="150000"/>
              </a:lnSpc>
              <a:buFont typeface="Wingdings" panose="05000000000000000000" pitchFamily="2" charset="2"/>
              <a:buChar char="l"/>
            </a:pPr>
            <a:r>
              <a:rPr lang="zh-CN" altLang="en-US" sz="1800" dirty="0"/>
              <a:t>值得注意的是，照片的</a:t>
            </a:r>
            <a:r>
              <a:rPr lang="en-US" altLang="zh-CN" sz="1800" dirty="0"/>
              <a:t>GEO</a:t>
            </a:r>
            <a:r>
              <a:rPr lang="zh-CN" altLang="en-US" sz="1800" dirty="0"/>
              <a:t>信息是基于</a:t>
            </a:r>
            <a:r>
              <a:rPr lang="en-US" altLang="zh-CN" sz="1800" dirty="0"/>
              <a:t>GPS</a:t>
            </a:r>
            <a:r>
              <a:rPr lang="zh-CN" altLang="en-US" sz="1800" dirty="0"/>
              <a:t>系统的，</a:t>
            </a:r>
            <a:r>
              <a:rPr lang="en-US" altLang="zh-CN" sz="1800" dirty="0"/>
              <a:t>GPS</a:t>
            </a:r>
            <a:r>
              <a:rPr lang="zh-CN" altLang="en-US" sz="1800" dirty="0"/>
              <a:t>采用的是</a:t>
            </a:r>
            <a:r>
              <a:rPr lang="en-US" altLang="zh-CN" sz="1800" dirty="0"/>
              <a:t>WGS</a:t>
            </a:r>
            <a:r>
              <a:rPr lang="zh-CN" altLang="en-US" sz="1800" dirty="0"/>
              <a:t>坐标系，是国际通用的一种地心坐标系，而百度地图的坐标系采用的是</a:t>
            </a:r>
            <a:r>
              <a:rPr lang="en-US" altLang="zh-CN" sz="1800" dirty="0"/>
              <a:t>BD-09</a:t>
            </a:r>
            <a:r>
              <a:rPr lang="zh-CN" altLang="en-US" sz="1800" dirty="0"/>
              <a:t>，是 </a:t>
            </a:r>
            <a:r>
              <a:rPr lang="en-US" altLang="zh-CN" sz="1800" dirty="0"/>
              <a:t>GCJ-02</a:t>
            </a:r>
            <a:r>
              <a:rPr lang="zh-CN" altLang="en-US" sz="1800" dirty="0"/>
              <a:t>的变种， </a:t>
            </a:r>
            <a:r>
              <a:rPr lang="en-US" altLang="zh-CN" sz="1800" dirty="0"/>
              <a:t>GCJ-02</a:t>
            </a:r>
            <a:r>
              <a:rPr lang="zh-CN" altLang="en-US" sz="1800" dirty="0"/>
              <a:t>是国内官方采用的一种坐标系。</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在使用百度地图</a:t>
            </a:r>
            <a:r>
              <a:rPr lang="en-US" altLang="zh-CN" sz="1800" dirty="0"/>
              <a:t>API</a:t>
            </a:r>
            <a:r>
              <a:rPr lang="zh-CN" altLang="en-US" sz="1800" dirty="0"/>
              <a:t>时，需要完成</a:t>
            </a:r>
            <a:r>
              <a:rPr lang="en-US" altLang="zh-CN" sz="1800" dirty="0"/>
              <a:t>WGS</a:t>
            </a:r>
            <a:r>
              <a:rPr lang="zh-CN" altLang="en-US" sz="1800" dirty="0"/>
              <a:t>坐标系到</a:t>
            </a:r>
            <a:r>
              <a:rPr lang="en-US" altLang="zh-CN" sz="1800" dirty="0"/>
              <a:t>BD-09</a:t>
            </a:r>
            <a:r>
              <a:rPr lang="zh-CN" altLang="en-US" sz="1800" dirty="0"/>
              <a:t>坐标系的转换</a:t>
            </a:r>
          </a:p>
        </p:txBody>
      </p:sp>
      <p:sp>
        <p:nvSpPr>
          <p:cNvPr id="31" name="圆角矩形 2">
            <a:extLst>
              <a:ext uri="{FF2B5EF4-FFF2-40B4-BE49-F238E27FC236}">
                <a16:creationId xmlns:a16="http://schemas.microsoft.com/office/drawing/2014/main" id="{C894940E-46BD-4F64-9727-8F1E7B43CEF9}"/>
              </a:ext>
            </a:extLst>
          </p:cNvPr>
          <p:cNvSpPr/>
          <p:nvPr/>
        </p:nvSpPr>
        <p:spPr>
          <a:xfrm>
            <a:off x="1090438" y="2069975"/>
            <a:ext cx="7370274" cy="4358306"/>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8166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FD81EF67-5BEB-43E1-A966-1644E7648F18}"/>
              </a:ext>
            </a:extLst>
          </p:cNvPr>
          <p:cNvSpPr txBox="1"/>
          <p:nvPr/>
        </p:nvSpPr>
        <p:spPr>
          <a:xfrm>
            <a:off x="2948860" y="4059267"/>
            <a:ext cx="3246273" cy="923330"/>
          </a:xfrm>
          <a:prstGeom prst="rect">
            <a:avLst/>
          </a:prstGeom>
          <a:noFill/>
        </p:spPr>
        <p:txBody>
          <a:bodyPr wrap="none" rtlCol="0">
            <a:spAutoFit/>
          </a:bodyPr>
          <a:lstStyle/>
          <a:p>
            <a:r>
              <a:rPr lang="en-US" altLang="zh-CN" sz="5400" dirty="0"/>
              <a:t>Thank you </a:t>
            </a:r>
            <a:endParaRPr lang="zh-CN" altLang="en-US" sz="5400" b="1" dirty="0">
              <a:solidFill>
                <a:schemeClr val="bg1"/>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743425032"/>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用户管理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2</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登录</a:t>
            </a:r>
          </a:p>
        </p:txBody>
      </p:sp>
      <p:pic>
        <p:nvPicPr>
          <p:cNvPr id="9" name="图片 8">
            <a:extLst>
              <a:ext uri="{FF2B5EF4-FFF2-40B4-BE49-F238E27FC236}">
                <a16:creationId xmlns:a16="http://schemas.microsoft.com/office/drawing/2014/main" id="{DD7F1928-44FC-45BA-82B2-E5BE5D3B4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869" y="1779435"/>
            <a:ext cx="7343844" cy="4577046"/>
          </a:xfrm>
          <a:prstGeom prst="rect">
            <a:avLst/>
          </a:prstGeom>
        </p:spPr>
      </p:pic>
    </p:spTree>
    <p:extLst>
      <p:ext uri="{BB962C8B-B14F-4D97-AF65-F5344CB8AC3E}">
        <p14:creationId xmlns:p14="http://schemas.microsoft.com/office/powerpoint/2010/main" val="1372952295"/>
      </p:ext>
    </p:extLst>
  </p:cSld>
  <p:clrMapOvr>
    <a:masterClrMapping/>
  </p:clrMapOvr>
  <p:transition spd="slow">
    <p:push dir="u"/>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22" name="圆角矩形 2">
            <a:extLst>
              <a:ext uri="{FF2B5EF4-FFF2-40B4-BE49-F238E27FC236}">
                <a16:creationId xmlns:a16="http://schemas.microsoft.com/office/drawing/2014/main" id="{D22501D6-55F7-4516-92CA-BE7437310248}"/>
              </a:ext>
            </a:extLst>
          </p:cNvPr>
          <p:cNvSpPr/>
          <p:nvPr/>
        </p:nvSpPr>
        <p:spPr>
          <a:xfrm>
            <a:off x="581134" y="2886455"/>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23" name="组合 22">
            <a:extLst>
              <a:ext uri="{FF2B5EF4-FFF2-40B4-BE49-F238E27FC236}">
                <a16:creationId xmlns:a16="http://schemas.microsoft.com/office/drawing/2014/main" id="{50A74857-328B-4F91-A112-0B9A99A27AC8}"/>
              </a:ext>
            </a:extLst>
          </p:cNvPr>
          <p:cNvGrpSpPr/>
          <p:nvPr/>
        </p:nvGrpSpPr>
        <p:grpSpPr>
          <a:xfrm>
            <a:off x="1060900" y="1754573"/>
            <a:ext cx="1447442" cy="1447442"/>
            <a:chOff x="304800" y="673100"/>
            <a:chExt cx="4000500" cy="4000500"/>
          </a:xfrm>
          <a:solidFill>
            <a:schemeClr val="accent2"/>
          </a:solidFill>
          <a:effectLst/>
        </p:grpSpPr>
        <p:sp>
          <p:nvSpPr>
            <p:cNvPr id="24" name="同心圆 4">
              <a:extLst>
                <a:ext uri="{FF2B5EF4-FFF2-40B4-BE49-F238E27FC236}">
                  <a16:creationId xmlns:a16="http://schemas.microsoft.com/office/drawing/2014/main" id="{FE3BEA08-55E7-4C0F-9A10-63EFF19BF7FD}"/>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5" name="椭圆 24">
              <a:extLst>
                <a:ext uri="{FF2B5EF4-FFF2-40B4-BE49-F238E27FC236}">
                  <a16:creationId xmlns:a16="http://schemas.microsoft.com/office/drawing/2014/main" id="{0ECF69A5-F0CE-4276-82B8-4868E4E7C2C2}"/>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26" name="椭圆 25">
            <a:extLst>
              <a:ext uri="{FF2B5EF4-FFF2-40B4-BE49-F238E27FC236}">
                <a16:creationId xmlns:a16="http://schemas.microsoft.com/office/drawing/2014/main" id="{AADA8A14-FF1C-486F-AC3B-3E37AC593D98}"/>
              </a:ext>
            </a:extLst>
          </p:cNvPr>
          <p:cNvSpPr/>
          <p:nvPr/>
        </p:nvSpPr>
        <p:spPr>
          <a:xfrm>
            <a:off x="2164987"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2DFDA122-C5C8-4129-9B36-E067500FF109}"/>
              </a:ext>
            </a:extLst>
          </p:cNvPr>
          <p:cNvSpPr/>
          <p:nvPr/>
        </p:nvSpPr>
        <p:spPr>
          <a:xfrm>
            <a:off x="1243646"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照片上传</a:t>
            </a:r>
          </a:p>
        </p:txBody>
      </p:sp>
      <p:sp>
        <p:nvSpPr>
          <p:cNvPr id="28" name="圆角矩形 8">
            <a:extLst>
              <a:ext uri="{FF2B5EF4-FFF2-40B4-BE49-F238E27FC236}">
                <a16:creationId xmlns:a16="http://schemas.microsoft.com/office/drawing/2014/main" id="{E8B04F0B-9CDC-41BD-AB1F-1A86B1C52CB1}"/>
              </a:ext>
            </a:extLst>
          </p:cNvPr>
          <p:cNvSpPr/>
          <p:nvPr/>
        </p:nvSpPr>
        <p:spPr>
          <a:xfrm>
            <a:off x="3298954" y="2886454"/>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9" name="圆角矩形 9">
            <a:extLst>
              <a:ext uri="{FF2B5EF4-FFF2-40B4-BE49-F238E27FC236}">
                <a16:creationId xmlns:a16="http://schemas.microsoft.com/office/drawing/2014/main" id="{B33ACD0C-48F1-49FB-B551-54CCABA25080}"/>
              </a:ext>
            </a:extLst>
          </p:cNvPr>
          <p:cNvSpPr/>
          <p:nvPr/>
        </p:nvSpPr>
        <p:spPr>
          <a:xfrm>
            <a:off x="6033093" y="2886453"/>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30" name="组合 29">
            <a:extLst>
              <a:ext uri="{FF2B5EF4-FFF2-40B4-BE49-F238E27FC236}">
                <a16:creationId xmlns:a16="http://schemas.microsoft.com/office/drawing/2014/main" id="{54CF5B69-DF3E-42D3-80A7-9C812C3E2779}"/>
              </a:ext>
            </a:extLst>
          </p:cNvPr>
          <p:cNvGrpSpPr/>
          <p:nvPr/>
        </p:nvGrpSpPr>
        <p:grpSpPr>
          <a:xfrm>
            <a:off x="3799369" y="1798482"/>
            <a:ext cx="1447442" cy="1447442"/>
            <a:chOff x="304800" y="673100"/>
            <a:chExt cx="4000500" cy="4000500"/>
          </a:xfrm>
          <a:solidFill>
            <a:schemeClr val="accent2"/>
          </a:solidFill>
          <a:effectLst/>
        </p:grpSpPr>
        <p:sp>
          <p:nvSpPr>
            <p:cNvPr id="31" name="同心圆 11">
              <a:extLst>
                <a:ext uri="{FF2B5EF4-FFF2-40B4-BE49-F238E27FC236}">
                  <a16:creationId xmlns:a16="http://schemas.microsoft.com/office/drawing/2014/main" id="{1B380661-E19B-4394-A6ED-8F16564434E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2" name="椭圆 31">
              <a:extLst>
                <a:ext uri="{FF2B5EF4-FFF2-40B4-BE49-F238E27FC236}">
                  <a16:creationId xmlns:a16="http://schemas.microsoft.com/office/drawing/2014/main" id="{76FF45A4-B6F3-446B-8E82-3F303574F63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grpSp>
        <p:nvGrpSpPr>
          <p:cNvPr id="33" name="组合 32">
            <a:extLst>
              <a:ext uri="{FF2B5EF4-FFF2-40B4-BE49-F238E27FC236}">
                <a16:creationId xmlns:a16="http://schemas.microsoft.com/office/drawing/2014/main" id="{BD8D6B2C-34D8-461A-ADCC-030F95B4106E}"/>
              </a:ext>
            </a:extLst>
          </p:cNvPr>
          <p:cNvGrpSpPr/>
          <p:nvPr/>
        </p:nvGrpSpPr>
        <p:grpSpPr>
          <a:xfrm>
            <a:off x="6533508" y="1754573"/>
            <a:ext cx="1447442" cy="1447442"/>
            <a:chOff x="304800" y="673100"/>
            <a:chExt cx="4000500" cy="4000500"/>
          </a:xfrm>
          <a:solidFill>
            <a:schemeClr val="accent2"/>
          </a:solidFill>
          <a:effectLst/>
        </p:grpSpPr>
        <p:sp>
          <p:nvSpPr>
            <p:cNvPr id="34" name="同心圆 14">
              <a:extLst>
                <a:ext uri="{FF2B5EF4-FFF2-40B4-BE49-F238E27FC236}">
                  <a16:creationId xmlns:a16="http://schemas.microsoft.com/office/drawing/2014/main" id="{1ADC18B9-EC6E-4479-A8AC-ADF0F699C8D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5" name="椭圆 34">
              <a:extLst>
                <a:ext uri="{FF2B5EF4-FFF2-40B4-BE49-F238E27FC236}">
                  <a16:creationId xmlns:a16="http://schemas.microsoft.com/office/drawing/2014/main" id="{7B169F74-EDB5-498C-8380-8F879A9A053B}"/>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36" name="椭圆 35">
            <a:extLst>
              <a:ext uri="{FF2B5EF4-FFF2-40B4-BE49-F238E27FC236}">
                <a16:creationId xmlns:a16="http://schemas.microsoft.com/office/drawing/2014/main" id="{DB6CDD85-612E-4B2E-8C7D-1579DA51376B}"/>
              </a:ext>
            </a:extLst>
          </p:cNvPr>
          <p:cNvSpPr/>
          <p:nvPr/>
        </p:nvSpPr>
        <p:spPr>
          <a:xfrm>
            <a:off x="4956614"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A3F285AA-BB6D-4338-956F-96430C79C876}"/>
              </a:ext>
            </a:extLst>
          </p:cNvPr>
          <p:cNvSpPr/>
          <p:nvPr/>
        </p:nvSpPr>
        <p:spPr>
          <a:xfrm>
            <a:off x="7692918"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C31B9816-EC00-4226-B907-F4C8AAB73F57}"/>
              </a:ext>
            </a:extLst>
          </p:cNvPr>
          <p:cNvSpPr/>
          <p:nvPr/>
        </p:nvSpPr>
        <p:spPr>
          <a:xfrm>
            <a:off x="3969092"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信息提取</a:t>
            </a:r>
          </a:p>
        </p:txBody>
      </p:sp>
      <p:sp>
        <p:nvSpPr>
          <p:cNvPr id="39" name="矩形 38">
            <a:extLst>
              <a:ext uri="{FF2B5EF4-FFF2-40B4-BE49-F238E27FC236}">
                <a16:creationId xmlns:a16="http://schemas.microsoft.com/office/drawing/2014/main" id="{E63E87B2-9FF9-4D49-9991-EE5A953CB038}"/>
              </a:ext>
            </a:extLst>
          </p:cNvPr>
          <p:cNvSpPr/>
          <p:nvPr/>
        </p:nvSpPr>
        <p:spPr>
          <a:xfrm>
            <a:off x="6703231"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照片删除</a:t>
            </a:r>
          </a:p>
        </p:txBody>
      </p:sp>
      <p:sp>
        <p:nvSpPr>
          <p:cNvPr id="3" name="矩形 2"/>
          <p:cNvSpPr/>
          <p:nvPr/>
        </p:nvSpPr>
        <p:spPr>
          <a:xfrm>
            <a:off x="685086" y="3777910"/>
            <a:ext cx="2328001" cy="369332"/>
          </a:xfrm>
          <a:prstGeom prst="rect">
            <a:avLst/>
          </a:prstGeom>
        </p:spPr>
        <p:txBody>
          <a:bodyPr wrap="square">
            <a:spAutoFit/>
          </a:bodyPr>
          <a:lstStyle/>
          <a:p>
            <a:r>
              <a:rPr lang="zh-CN" altLang="en-US" dirty="0"/>
              <a:t>用户上传其旅游照片</a:t>
            </a:r>
          </a:p>
        </p:txBody>
      </p:sp>
      <p:sp>
        <p:nvSpPr>
          <p:cNvPr id="40" name="矩形 39"/>
          <p:cNvSpPr/>
          <p:nvPr/>
        </p:nvSpPr>
        <p:spPr>
          <a:xfrm>
            <a:off x="3398069" y="3390827"/>
            <a:ext cx="2349157" cy="1477328"/>
          </a:xfrm>
          <a:prstGeom prst="rect">
            <a:avLst/>
          </a:prstGeom>
        </p:spPr>
        <p:txBody>
          <a:bodyPr wrap="square">
            <a:spAutoFit/>
          </a:bodyPr>
          <a:lstStyle/>
          <a:p>
            <a:r>
              <a:rPr lang="zh-CN" altLang="en-US" dirty="0"/>
              <a:t>分析照片的</a:t>
            </a:r>
            <a:r>
              <a:rPr lang="en-US" altLang="zh-CN" dirty="0"/>
              <a:t>EXIF</a:t>
            </a:r>
            <a:r>
              <a:rPr lang="zh-CN" altLang="en-US" dirty="0"/>
              <a:t>信息，从中提取出照片拍摄时间，拍摄地等信息。</a:t>
            </a:r>
            <a:endParaRPr lang="en-US" altLang="zh-CN" dirty="0"/>
          </a:p>
          <a:p>
            <a:r>
              <a:rPr lang="zh-CN" altLang="en-US" dirty="0"/>
              <a:t>使用</a:t>
            </a:r>
            <a:r>
              <a:rPr lang="en-US" altLang="zh-CN" dirty="0" err="1"/>
              <a:t>geopy</a:t>
            </a:r>
            <a:r>
              <a:rPr lang="zh-CN" altLang="en-US" dirty="0"/>
              <a:t>库将</a:t>
            </a:r>
            <a:r>
              <a:rPr lang="en-US" altLang="zh-CN" dirty="0"/>
              <a:t>GEO</a:t>
            </a:r>
            <a:r>
              <a:rPr lang="zh-CN" altLang="en-US" dirty="0"/>
              <a:t>信息转化为实际地址</a:t>
            </a:r>
          </a:p>
        </p:txBody>
      </p:sp>
      <p:sp>
        <p:nvSpPr>
          <p:cNvPr id="41" name="矩形 40"/>
          <p:cNvSpPr/>
          <p:nvPr/>
        </p:nvSpPr>
        <p:spPr>
          <a:xfrm>
            <a:off x="6172595" y="3687564"/>
            <a:ext cx="2169268" cy="646331"/>
          </a:xfrm>
          <a:prstGeom prst="rect">
            <a:avLst/>
          </a:prstGeom>
        </p:spPr>
        <p:txBody>
          <a:bodyPr wrap="square">
            <a:spAutoFit/>
          </a:bodyPr>
          <a:lstStyle/>
          <a:p>
            <a:r>
              <a:rPr lang="zh-CN" altLang="en-US" dirty="0"/>
              <a:t>用户可选择将其上传过的照片删除</a:t>
            </a:r>
          </a:p>
        </p:txBody>
      </p:sp>
    </p:spTree>
    <p:extLst>
      <p:ext uri="{BB962C8B-B14F-4D97-AF65-F5344CB8AC3E}">
        <p14:creationId xmlns:p14="http://schemas.microsoft.com/office/powerpoint/2010/main" val="4944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查看照片</a:t>
            </a:r>
          </a:p>
        </p:txBody>
      </p:sp>
      <p:pic>
        <p:nvPicPr>
          <p:cNvPr id="6" name="图片 5">
            <a:extLst>
              <a:ext uri="{FF2B5EF4-FFF2-40B4-BE49-F238E27FC236}">
                <a16:creationId xmlns:a16="http://schemas.microsoft.com/office/drawing/2014/main" id="{14FFC163-26BA-455A-A06B-1DCF3437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569" y="1879186"/>
            <a:ext cx="7244862" cy="4540794"/>
          </a:xfrm>
          <a:prstGeom prst="rect">
            <a:avLst/>
          </a:prstGeom>
        </p:spPr>
      </p:pic>
    </p:spTree>
    <p:extLst>
      <p:ext uri="{BB962C8B-B14F-4D97-AF65-F5344CB8AC3E}">
        <p14:creationId xmlns:p14="http://schemas.microsoft.com/office/powerpoint/2010/main" val="3911816081"/>
      </p:ext>
    </p:extLst>
  </p:cSld>
  <p:clrMapOvr>
    <a:masterClrMapping/>
  </p:clrMapOvr>
  <p:transition spd="slow">
    <p:push dir="u"/>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上传照片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2" y="1802664"/>
            <a:ext cx="6836616" cy="4660454"/>
          </a:xfrm>
          <a:prstGeom prst="rect">
            <a:avLst/>
          </a:prstGeom>
        </p:spPr>
      </p:pic>
    </p:spTree>
    <p:extLst>
      <p:ext uri="{BB962C8B-B14F-4D97-AF65-F5344CB8AC3E}">
        <p14:creationId xmlns:p14="http://schemas.microsoft.com/office/powerpoint/2010/main" val="1310428505"/>
      </p:ext>
    </p:extLst>
  </p:cSld>
  <p:clrMapOvr>
    <a:masterClrMapping/>
  </p:clrMapOvr>
  <p:transition spd="slow">
    <p:push dir="u"/>
  </p:transition>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删除照片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920" y="1802664"/>
            <a:ext cx="7435780" cy="4660454"/>
          </a:xfrm>
          <a:prstGeom prst="rect">
            <a:avLst/>
          </a:prstGeom>
        </p:spPr>
      </p:pic>
    </p:spTree>
    <p:extLst>
      <p:ext uri="{BB962C8B-B14F-4D97-AF65-F5344CB8AC3E}">
        <p14:creationId xmlns:p14="http://schemas.microsoft.com/office/powerpoint/2010/main" val="2773429114"/>
      </p:ext>
    </p:extLst>
  </p:cSld>
  <p:clrMapOvr>
    <a:masterClrMapping/>
  </p:clrMapOvr>
  <p:transition spd="slow">
    <p:push dir="u"/>
  </p:transition>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1255487" y="203388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1255486" y="2668972"/>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455C16-4AA3-45AD-846B-E9F04619A3BD}"/>
              </a:ext>
            </a:extLst>
          </p:cNvPr>
          <p:cNvCxnSpPr/>
          <p:nvPr/>
        </p:nvCxnSpPr>
        <p:spPr>
          <a:xfrm>
            <a:off x="5128483" y="26689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3165662"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6" name="TextBox 499">
            <a:extLst>
              <a:ext uri="{FF2B5EF4-FFF2-40B4-BE49-F238E27FC236}">
                <a16:creationId xmlns:a16="http://schemas.microsoft.com/office/drawing/2014/main" id="{F71B9384-98A1-4CB5-8017-E56060F30CCF}"/>
              </a:ext>
            </a:extLst>
          </p:cNvPr>
          <p:cNvSpPr txBox="1"/>
          <p:nvPr/>
        </p:nvSpPr>
        <p:spPr>
          <a:xfrm>
            <a:off x="7016755"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1161569" y="2736509"/>
            <a:ext cx="3046199" cy="629401"/>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5052285" y="2736509"/>
            <a:ext cx="3046199" cy="629401"/>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使用</a:t>
            </a:r>
            <a:r>
              <a:rPr lang="en-US" altLang="zh-CN" dirty="0"/>
              <a:t>DBSCAN</a:t>
            </a:r>
            <a:r>
              <a:rPr lang="zh-CN" altLang="en-US" dirty="0"/>
              <a:t>算法，对照片信息聚类，获取景点信息</a:t>
            </a:r>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2812843" y="5107339"/>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4723019" y="4640608"/>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2718926" y="5182695"/>
            <a:ext cx="3789572" cy="90947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构建推荐模型，使用基于物品的协同过滤算法，</a:t>
            </a:r>
            <a:r>
              <a:rPr lang="en-US" altLang="zh-CN" dirty="0" err="1"/>
              <a:t>FunkSVD</a:t>
            </a:r>
            <a:r>
              <a:rPr lang="zh-CN" altLang="en-US" dirty="0"/>
              <a:t>算法，</a:t>
            </a:r>
            <a:r>
              <a:rPr lang="en-US" altLang="zh-CN" dirty="0" err="1"/>
              <a:t>FPGrowth</a:t>
            </a:r>
            <a:r>
              <a:rPr lang="zh-CN" altLang="en-US" dirty="0"/>
              <a:t>算法等</a:t>
            </a:r>
            <a:endParaRPr lang="en-US" altLang="zh-CN" dirty="0"/>
          </a:p>
          <a:p>
            <a:r>
              <a:rPr lang="zh-CN" altLang="en-US" dirty="0"/>
              <a:t>使用投票法则整合算法</a:t>
            </a:r>
            <a:endParaRPr lang="en-US" altLang="zh-CN"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5128483" y="20193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2881699" y="439016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109857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r>
              <a:rPr lang="en-US" altLang="zh-CN" sz="4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2479692" y="1444087"/>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475599" y="1955513"/>
            <a:ext cx="4680061" cy="349324"/>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grpSp>
        <p:nvGrpSpPr>
          <p:cNvPr id="15" name="组合 14">
            <a:extLst>
              <a:ext uri="{FF2B5EF4-FFF2-40B4-BE49-F238E27FC236}">
                <a16:creationId xmlns:a16="http://schemas.microsoft.com/office/drawing/2014/main" id="{A95AB754-7240-457E-BDC1-0A77FE538966}"/>
              </a:ext>
            </a:extLst>
          </p:cNvPr>
          <p:cNvGrpSpPr/>
          <p:nvPr/>
        </p:nvGrpSpPr>
        <p:grpSpPr>
          <a:xfrm>
            <a:off x="287146" y="2645121"/>
            <a:ext cx="1360808" cy="1360808"/>
            <a:chOff x="304800" y="673100"/>
            <a:chExt cx="4000500" cy="4000500"/>
          </a:xfrm>
          <a:solidFill>
            <a:schemeClr val="accent2"/>
          </a:solidFill>
          <a:effectLst/>
        </p:grpSpPr>
        <p:sp>
          <p:nvSpPr>
            <p:cNvPr id="16" name="同心圆 4">
              <a:extLst>
                <a:ext uri="{FF2B5EF4-FFF2-40B4-BE49-F238E27FC236}">
                  <a16:creationId xmlns:a16="http://schemas.microsoft.com/office/drawing/2014/main" id="{4B8E1A6C-7D84-4D8A-BBC4-FF1ECA501CA5}"/>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7" name="椭圆 16">
              <a:extLst>
                <a:ext uri="{FF2B5EF4-FFF2-40B4-BE49-F238E27FC236}">
                  <a16:creationId xmlns:a16="http://schemas.microsoft.com/office/drawing/2014/main" id="{CE40404B-7D82-47E4-9B32-8E10846DBF74}"/>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原始照片数据</a:t>
              </a:r>
            </a:p>
          </p:txBody>
        </p:sp>
      </p:grpSp>
      <p:sp>
        <p:nvSpPr>
          <p:cNvPr id="20" name="椭圆 19">
            <a:extLst>
              <a:ext uri="{FF2B5EF4-FFF2-40B4-BE49-F238E27FC236}">
                <a16:creationId xmlns:a16="http://schemas.microsoft.com/office/drawing/2014/main" id="{EE4830C1-56B1-4D89-B026-1B683D00C58D}"/>
              </a:ext>
            </a:extLst>
          </p:cNvPr>
          <p:cNvSpPr/>
          <p:nvPr/>
        </p:nvSpPr>
        <p:spPr>
          <a:xfrm>
            <a:off x="1391233" y="3590348"/>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21" name="组合 20">
            <a:extLst>
              <a:ext uri="{FF2B5EF4-FFF2-40B4-BE49-F238E27FC236}">
                <a16:creationId xmlns:a16="http://schemas.microsoft.com/office/drawing/2014/main" id="{8EF78225-0F49-45BF-90C8-84CD249E78AE}"/>
              </a:ext>
            </a:extLst>
          </p:cNvPr>
          <p:cNvGrpSpPr/>
          <p:nvPr/>
        </p:nvGrpSpPr>
        <p:grpSpPr>
          <a:xfrm>
            <a:off x="4789373" y="2609551"/>
            <a:ext cx="1447442" cy="1447442"/>
            <a:chOff x="304800" y="673100"/>
            <a:chExt cx="4000500" cy="4000500"/>
          </a:xfrm>
          <a:solidFill>
            <a:schemeClr val="accent2"/>
          </a:solidFill>
          <a:effectLst/>
        </p:grpSpPr>
        <p:sp>
          <p:nvSpPr>
            <p:cNvPr id="22" name="同心圆 4">
              <a:extLst>
                <a:ext uri="{FF2B5EF4-FFF2-40B4-BE49-F238E27FC236}">
                  <a16:creationId xmlns:a16="http://schemas.microsoft.com/office/drawing/2014/main" id="{424F9444-0E27-4AB8-98A2-DC2FFD5A2FD0}"/>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3" name="椭圆 22">
              <a:extLst>
                <a:ext uri="{FF2B5EF4-FFF2-40B4-BE49-F238E27FC236}">
                  <a16:creationId xmlns:a16="http://schemas.microsoft.com/office/drawing/2014/main" id="{18C423A0-899C-410B-B3E6-5F10AFF146CF}"/>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具有</a:t>
              </a:r>
              <a:r>
                <a:rPr lang="en-US" altLang="zh-CN" dirty="0">
                  <a:solidFill>
                    <a:schemeClr val="bg1"/>
                  </a:solidFill>
                  <a:latin typeface="微软雅黑" pitchFamily="34" charset="-122"/>
                  <a:ea typeface="微软雅黑" pitchFamily="34" charset="-122"/>
                </a:rPr>
                <a:t>GEO</a:t>
              </a:r>
              <a:r>
                <a:rPr lang="zh-CN" altLang="en-US" dirty="0">
                  <a:solidFill>
                    <a:schemeClr val="bg1"/>
                  </a:solidFill>
                  <a:latin typeface="微软雅黑" pitchFamily="34" charset="-122"/>
                  <a:ea typeface="微软雅黑" pitchFamily="34" charset="-122"/>
                </a:rPr>
                <a:t>信息的照片数据</a:t>
              </a:r>
            </a:p>
          </p:txBody>
        </p:sp>
      </p:grpSp>
      <p:sp>
        <p:nvSpPr>
          <p:cNvPr id="24" name="椭圆 23">
            <a:extLst>
              <a:ext uri="{FF2B5EF4-FFF2-40B4-BE49-F238E27FC236}">
                <a16:creationId xmlns:a16="http://schemas.microsoft.com/office/drawing/2014/main" id="{B44C5F2A-47CC-4EC8-BC01-7CE2FA5BAA29}"/>
              </a:ext>
            </a:extLst>
          </p:cNvPr>
          <p:cNvSpPr/>
          <p:nvPr/>
        </p:nvSpPr>
        <p:spPr>
          <a:xfrm>
            <a:off x="5893460" y="3554778"/>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grpSp>
        <p:nvGrpSpPr>
          <p:cNvPr id="25" name="组合 24">
            <a:extLst>
              <a:ext uri="{FF2B5EF4-FFF2-40B4-BE49-F238E27FC236}">
                <a16:creationId xmlns:a16="http://schemas.microsoft.com/office/drawing/2014/main" id="{55D6A729-A13C-43E5-97D2-51A4B6682DBE}"/>
              </a:ext>
            </a:extLst>
          </p:cNvPr>
          <p:cNvGrpSpPr/>
          <p:nvPr/>
        </p:nvGrpSpPr>
        <p:grpSpPr>
          <a:xfrm>
            <a:off x="7478844" y="4874385"/>
            <a:ext cx="1447442" cy="1447442"/>
            <a:chOff x="304800" y="673100"/>
            <a:chExt cx="4000500" cy="4000500"/>
          </a:xfrm>
          <a:solidFill>
            <a:schemeClr val="accent2"/>
          </a:solidFill>
          <a:effectLst/>
        </p:grpSpPr>
        <p:sp>
          <p:nvSpPr>
            <p:cNvPr id="26" name="同心圆 4">
              <a:extLst>
                <a:ext uri="{FF2B5EF4-FFF2-40B4-BE49-F238E27FC236}">
                  <a16:creationId xmlns:a16="http://schemas.microsoft.com/office/drawing/2014/main" id="{CE8BB945-0B07-4514-A77C-EF3325BD02D3}"/>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7" name="椭圆 26">
              <a:extLst>
                <a:ext uri="{FF2B5EF4-FFF2-40B4-BE49-F238E27FC236}">
                  <a16:creationId xmlns:a16="http://schemas.microsoft.com/office/drawing/2014/main" id="{4A5B827F-2AD7-44B8-A661-8775CEBF0857}"/>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照片聚类数据</a:t>
              </a:r>
            </a:p>
          </p:txBody>
        </p:sp>
      </p:grpSp>
      <p:sp>
        <p:nvSpPr>
          <p:cNvPr id="28" name="椭圆 27">
            <a:extLst>
              <a:ext uri="{FF2B5EF4-FFF2-40B4-BE49-F238E27FC236}">
                <a16:creationId xmlns:a16="http://schemas.microsoft.com/office/drawing/2014/main" id="{B265AC39-E211-4C06-B290-587EAB2548B5}"/>
              </a:ext>
            </a:extLst>
          </p:cNvPr>
          <p:cNvSpPr/>
          <p:nvPr/>
        </p:nvSpPr>
        <p:spPr>
          <a:xfrm>
            <a:off x="8582931" y="581961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29" name="组合 28">
            <a:extLst>
              <a:ext uri="{FF2B5EF4-FFF2-40B4-BE49-F238E27FC236}">
                <a16:creationId xmlns:a16="http://schemas.microsoft.com/office/drawing/2014/main" id="{BD998FB4-2F64-455E-A7B7-A60A4EE27E2B}"/>
              </a:ext>
            </a:extLst>
          </p:cNvPr>
          <p:cNvGrpSpPr/>
          <p:nvPr/>
        </p:nvGrpSpPr>
        <p:grpSpPr>
          <a:xfrm>
            <a:off x="2435019" y="4905976"/>
            <a:ext cx="1447442" cy="1447442"/>
            <a:chOff x="304800" y="673100"/>
            <a:chExt cx="4000500" cy="4000500"/>
          </a:xfrm>
          <a:solidFill>
            <a:schemeClr val="accent2"/>
          </a:solidFill>
          <a:effectLst/>
        </p:grpSpPr>
        <p:sp>
          <p:nvSpPr>
            <p:cNvPr id="30" name="同心圆 4">
              <a:extLst>
                <a:ext uri="{FF2B5EF4-FFF2-40B4-BE49-F238E27FC236}">
                  <a16:creationId xmlns:a16="http://schemas.microsoft.com/office/drawing/2014/main" id="{471435A8-DF7E-4F05-989D-0FB7DCFD5B0A}"/>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1" name="椭圆 30">
              <a:extLst>
                <a:ext uri="{FF2B5EF4-FFF2-40B4-BE49-F238E27FC236}">
                  <a16:creationId xmlns:a16="http://schemas.microsoft.com/office/drawing/2014/main" id="{C48F63EB-0612-4673-B41F-E6A2CC76C25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景点数据</a:t>
              </a:r>
            </a:p>
          </p:txBody>
        </p:sp>
      </p:grpSp>
      <p:sp>
        <p:nvSpPr>
          <p:cNvPr id="32" name="椭圆 31">
            <a:extLst>
              <a:ext uri="{FF2B5EF4-FFF2-40B4-BE49-F238E27FC236}">
                <a16:creationId xmlns:a16="http://schemas.microsoft.com/office/drawing/2014/main" id="{0A704EE2-E5AD-43E0-AB02-885BE1738577}"/>
              </a:ext>
            </a:extLst>
          </p:cNvPr>
          <p:cNvSpPr/>
          <p:nvPr/>
        </p:nvSpPr>
        <p:spPr>
          <a:xfrm>
            <a:off x="3539106" y="5851203"/>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7" name="箭头: 右 6">
            <a:extLst>
              <a:ext uri="{FF2B5EF4-FFF2-40B4-BE49-F238E27FC236}">
                <a16:creationId xmlns:a16="http://schemas.microsoft.com/office/drawing/2014/main" id="{DEBBDE53-B067-44EF-BA30-3936F0656462}"/>
              </a:ext>
            </a:extLst>
          </p:cNvPr>
          <p:cNvSpPr/>
          <p:nvPr/>
        </p:nvSpPr>
        <p:spPr>
          <a:xfrm>
            <a:off x="2174479" y="2918369"/>
            <a:ext cx="2397521"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
        <p:nvSpPr>
          <p:cNvPr id="40" name="箭头: 右 39">
            <a:extLst>
              <a:ext uri="{FF2B5EF4-FFF2-40B4-BE49-F238E27FC236}">
                <a16:creationId xmlns:a16="http://schemas.microsoft.com/office/drawing/2014/main" id="{7B6DC912-9CD3-425F-8BB3-EC48A9BA0105}"/>
              </a:ext>
            </a:extLst>
          </p:cNvPr>
          <p:cNvSpPr/>
          <p:nvPr/>
        </p:nvSpPr>
        <p:spPr>
          <a:xfrm rot="2247184">
            <a:off x="6384118" y="3768991"/>
            <a:ext cx="1772828"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聚类</a:t>
            </a:r>
          </a:p>
        </p:txBody>
      </p:sp>
      <p:sp>
        <p:nvSpPr>
          <p:cNvPr id="9" name="箭头: 左 8">
            <a:extLst>
              <a:ext uri="{FF2B5EF4-FFF2-40B4-BE49-F238E27FC236}">
                <a16:creationId xmlns:a16="http://schemas.microsoft.com/office/drawing/2014/main" id="{719D2611-BC02-44AD-9D8B-5347270C6454}"/>
              </a:ext>
            </a:extLst>
          </p:cNvPr>
          <p:cNvSpPr/>
          <p:nvPr/>
        </p:nvSpPr>
        <p:spPr>
          <a:xfrm>
            <a:off x="4354811" y="5181606"/>
            <a:ext cx="2397521" cy="896181"/>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Tree>
    <p:extLst>
      <p:ext uri="{BB962C8B-B14F-4D97-AF65-F5344CB8AC3E}">
        <p14:creationId xmlns:p14="http://schemas.microsoft.com/office/powerpoint/2010/main" val="181301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ppt_x"/>
                                          </p:val>
                                        </p:tav>
                                        <p:tav tm="100000">
                                          <p:val>
                                            <p:strVal val="#ppt_x"/>
                                          </p:val>
                                        </p:tav>
                                      </p:tavLst>
                                    </p:anim>
                                    <p:anim calcmode="lin" valueType="num">
                                      <p:cBhvr additive="base">
                                        <p:cTn id="3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8" grpId="0" animBg="1"/>
      <p:bldP spid="32" grpId="0" animBg="1"/>
      <p:bldP spid="7" grpId="0" animBg="1"/>
      <p:bldP spid="40" grpId="0" animBg="1"/>
      <p:bldP spid="9" grpId="0" animBg="1"/>
    </p:bldLst>
  </p:timing>
</p:sld>
</file>

<file path=ppt/theme/theme1.xml><?xml version="1.0" encoding="utf-8"?>
<a:theme xmlns:a="http://schemas.openxmlformats.org/drawingml/2006/main" name="主题3">
  <a:themeElements>
    <a:clrScheme name="自定义 6">
      <a:dk1>
        <a:sysClr val="windowText" lastClr="000000"/>
      </a:dk1>
      <a:lt1>
        <a:sysClr val="window" lastClr="FFFFFF"/>
      </a:lt1>
      <a:dk2>
        <a:srgbClr val="1F497D"/>
      </a:dk2>
      <a:lt2>
        <a:srgbClr val="EEECE1"/>
      </a:lt2>
      <a:accent1>
        <a:srgbClr val="4F81BD"/>
      </a:accent1>
      <a:accent2>
        <a:srgbClr val="0070C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主题3" id="{03B48CE9-2066-4387-89CE-151A75F7EB57}" vid="{127E5D1D-04F6-4A0C-8C74-23D39204E9E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主题3</Template>
  <TotalTime>1512</TotalTime>
  <Words>985</Words>
  <Application>Microsoft Office PowerPoint</Application>
  <PresentationFormat>全屏显示(4:3)</PresentationFormat>
  <Paragraphs>362</Paragraphs>
  <Slides>23</Slides>
  <Notes>23</Notes>
  <HiddenSlides>0</HiddenSlides>
  <MMClips>0</MMClips>
  <ScaleCrop>false</ScaleCrop>
  <HeadingPairs>
    <vt:vector size="6" baseType="variant">
      <vt:variant>
        <vt:lpstr>已用的字体</vt:lpstr>
      </vt:variant>
      <vt:variant>
        <vt:i4>9</vt:i4>
      </vt:variant>
      <vt:variant>
        <vt:lpstr>主题</vt:lpstr>
      </vt:variant>
      <vt:variant>
        <vt:i4>2</vt:i4>
      </vt:variant>
      <vt:variant>
        <vt:lpstr>幻灯片标题</vt:lpstr>
      </vt:variant>
      <vt:variant>
        <vt:i4>23</vt:i4>
      </vt:variant>
    </vt:vector>
  </HeadingPairs>
  <TitlesOfParts>
    <vt:vector size="34" baseType="lpstr">
      <vt:lpstr>UKIJ Qolyazma</vt:lpstr>
      <vt:lpstr>等线</vt:lpstr>
      <vt:lpstr>等线 Light</vt:lpstr>
      <vt:lpstr>宋体</vt:lpstr>
      <vt:lpstr>微软雅黑</vt:lpstr>
      <vt:lpstr>Arial</vt:lpstr>
      <vt:lpstr>Calibri</vt:lpstr>
      <vt:lpstr>Cambria Math</vt:lpstr>
      <vt:lpstr>Wingdings</vt:lpstr>
      <vt:lpstr>主题3</vt:lpstr>
      <vt:lpstr>Office 主题</vt:lpstr>
      <vt:lpstr>PowerPoint 演示文稿</vt:lpstr>
      <vt:lpstr>系统结构</vt:lpstr>
      <vt:lpstr>用户管理</vt:lpstr>
      <vt:lpstr>照片管理</vt:lpstr>
      <vt:lpstr>照片管理</vt:lpstr>
      <vt:lpstr>照片管理</vt:lpstr>
      <vt:lpstr>照片管理</vt:lpstr>
      <vt:lpstr>景点推荐</vt:lpstr>
      <vt:lpstr>景点推荐 数据清洗</vt:lpstr>
      <vt:lpstr>景点推荐 景点聚类</vt:lpstr>
      <vt:lpstr> </vt:lpstr>
      <vt:lpstr>景点推荐</vt:lpstr>
      <vt:lpstr>景点推荐 景点聚类</vt:lpstr>
      <vt:lpstr>景点推荐 推荐模型</vt:lpstr>
      <vt:lpstr>景点推荐 推荐模型</vt:lpstr>
      <vt:lpstr>景点推荐 推荐模型</vt:lpstr>
      <vt:lpstr>景点推荐 推荐效果</vt:lpstr>
      <vt:lpstr>景点推荐 推荐效果</vt:lpstr>
      <vt:lpstr>景点推荐 推荐效果</vt:lpstr>
      <vt:lpstr>景点推荐 推荐效果</vt:lpstr>
      <vt:lpstr>地图LBS</vt:lpstr>
      <vt:lpstr>地图LBS</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基于协同过滤的个性化旅游景点推荐系统研究</dc:title>
  <dc:creator>李宝全</dc:creator>
  <cp:lastModifiedBy>李 宝全</cp:lastModifiedBy>
  <cp:revision>262</cp:revision>
  <dcterms:created xsi:type="dcterms:W3CDTF">2017-10-25T11:59:48Z</dcterms:created>
  <dcterms:modified xsi:type="dcterms:W3CDTF">2018-06-10T09:08:21Z</dcterms:modified>
</cp:coreProperties>
</file>